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4" r:id="rId2"/>
  </p:sldMasterIdLst>
  <p:notesMasterIdLst>
    <p:notesMasterId r:id="rId18"/>
  </p:notesMasterIdLst>
  <p:sldIdLst>
    <p:sldId id="258" r:id="rId3"/>
    <p:sldId id="259" r:id="rId4"/>
    <p:sldId id="284" r:id="rId5"/>
    <p:sldId id="272" r:id="rId6"/>
    <p:sldId id="277" r:id="rId7"/>
    <p:sldId id="263" r:id="rId8"/>
    <p:sldId id="267" r:id="rId9"/>
    <p:sldId id="278" r:id="rId10"/>
    <p:sldId id="287" r:id="rId11"/>
    <p:sldId id="279" r:id="rId12"/>
    <p:sldId id="285" r:id="rId13"/>
    <p:sldId id="286" r:id="rId14"/>
    <p:sldId id="281" r:id="rId15"/>
    <p:sldId id="283" r:id="rId16"/>
    <p:sldId id="282" r:id="rId17"/>
  </p:sldIdLst>
  <p:sldSz cx="12192000" cy="6858000"/>
  <p:notesSz cx="6797675" cy="992822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D50F59F-617F-4159-AE38-773CCE10E062}" type="datetimeFigureOut">
              <a:rPr lang="es-CL" smtClean="0"/>
              <a:t>03-10-2017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30092"/>
            <a:ext cx="2945659" cy="498134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30092"/>
            <a:ext cx="2945659" cy="498134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D35D515-DAA5-4846-825D-2BBEF8B50F2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78120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652EB-65B4-47FF-B79F-6A849670B108}" type="datetime1">
              <a:rPr lang="es-CL" smtClean="0"/>
              <a:t>03-10-2017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25883-4902-4155-8167-9D005BA5F4A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48786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C4783-B7BD-4AFC-B17F-073009AA16EC}" type="datetime1">
              <a:rPr lang="es-CL" smtClean="0"/>
              <a:t>03-10-2017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25883-4902-4155-8167-9D005BA5F4A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2086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34266-44DB-4E8A-9F43-F89ED4B59FDE}" type="datetime1">
              <a:rPr lang="es-CL" smtClean="0"/>
              <a:t>03-10-2017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25883-4902-4155-8167-9D005BA5F4A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920121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652EB-65B4-47FF-B79F-6A849670B108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03-10-2017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25883-4902-4155-8167-9D005BA5F4A3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43370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964D2-6251-45DF-A1CA-B020C69DE2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03-10-2017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25883-4902-4155-8167-9D005BA5F4A3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14835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FF67F-D4E7-4DCC-A903-E4B22A742AB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03-10-2017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25883-4902-4155-8167-9D005BA5F4A3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61707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98D6A-A91A-4852-AF86-A0504CBBC892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03-10-2017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25883-4902-4155-8167-9D005BA5F4A3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8132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74312-793B-495E-AF85-4F6BB9BF29D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03-10-2017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25883-4902-4155-8167-9D005BA5F4A3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53127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C043B-99C0-454E-A95A-934A72E04BB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03-10-2017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25883-4902-4155-8167-9D005BA5F4A3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9090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AC8F0-DD4E-439E-A0AC-110E1996A82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03-10-2017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25883-4902-4155-8167-9D005BA5F4A3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04563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11887-E217-4127-9B62-F177DBAEEEA2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03-10-2017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25883-4902-4155-8167-9D005BA5F4A3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604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964D2-6251-45DF-A1CA-B020C69DE2EF}" type="datetime1">
              <a:rPr lang="es-CL" smtClean="0"/>
              <a:t>03-10-2017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25883-4902-4155-8167-9D005BA5F4A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938731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063D1-D22A-44C5-9E62-FE4EABD15F9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03-10-2017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25883-4902-4155-8167-9D005BA5F4A3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93796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C4783-B7BD-4AFC-B17F-073009AA16EC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03-10-2017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25883-4902-4155-8167-9D005BA5F4A3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05901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34266-44DB-4E8A-9F43-F89ED4B59FDE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03-10-2017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25883-4902-4155-8167-9D005BA5F4A3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0592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FF67F-D4E7-4DCC-A903-E4B22A742AB9}" type="datetime1">
              <a:rPr lang="es-CL" smtClean="0"/>
              <a:t>03-10-2017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25883-4902-4155-8167-9D005BA5F4A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94878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98D6A-A91A-4852-AF86-A0504CBBC892}" type="datetime1">
              <a:rPr lang="es-CL" smtClean="0"/>
              <a:t>03-10-2017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25883-4902-4155-8167-9D005BA5F4A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56756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74312-793B-495E-AF85-4F6BB9BF29D9}" type="datetime1">
              <a:rPr lang="es-CL" smtClean="0"/>
              <a:t>03-10-2017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25883-4902-4155-8167-9D005BA5F4A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16441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C043B-99C0-454E-A95A-934A72E04BB3}" type="datetime1">
              <a:rPr lang="es-CL" smtClean="0"/>
              <a:t>03-10-2017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25883-4902-4155-8167-9D005BA5F4A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39877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AC8F0-DD4E-439E-A0AC-110E1996A82F}" type="datetime1">
              <a:rPr lang="es-CL" smtClean="0"/>
              <a:t>03-10-2017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25883-4902-4155-8167-9D005BA5F4A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63042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11887-E217-4127-9B62-F177DBAEEEA2}" type="datetime1">
              <a:rPr lang="es-CL" smtClean="0"/>
              <a:t>03-10-2017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25883-4902-4155-8167-9D005BA5F4A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04069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063D1-D22A-44C5-9E62-FE4EABD15F9D}" type="datetime1">
              <a:rPr lang="es-CL" smtClean="0"/>
              <a:t>03-10-2017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25883-4902-4155-8167-9D005BA5F4A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01768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97DF69-7FE4-4888-8402-A5CDE88EE497}" type="datetime1">
              <a:rPr lang="es-CL" smtClean="0"/>
              <a:t>03-10-2017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25883-4902-4155-8167-9D005BA5F4A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18362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fld id="{5397DF69-7FE4-4888-8402-A5CDE88EE497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 defTabSz="685800"/>
              <a:t>03-10-2017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fld id="{A7A25883-4902-4155-8167-9D005BA5F4A3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 defTabSz="685800"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2078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35709" y="574158"/>
            <a:ext cx="11185235" cy="3100565"/>
          </a:xfrm>
        </p:spPr>
        <p:txBody>
          <a:bodyPr>
            <a:normAutofit/>
          </a:bodyPr>
          <a:lstStyle/>
          <a:p>
            <a:r>
              <a:rPr lang="es-CL" sz="5400" b="1" dirty="0" smtClean="0"/>
              <a:t>Implementación Ley 20.940, a 6 meses de su entrada en vigencia</a:t>
            </a:r>
            <a:endParaRPr lang="es-CL" sz="54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060489" y="4028302"/>
            <a:ext cx="7734300" cy="2388973"/>
          </a:xfrm>
        </p:spPr>
        <p:txBody>
          <a:bodyPr>
            <a:normAutofit/>
          </a:bodyPr>
          <a:lstStyle/>
          <a:p>
            <a:endParaRPr lang="es-CL" sz="5400" b="1" dirty="0">
              <a:solidFill>
                <a:srgbClr val="C00000"/>
              </a:solidFill>
            </a:endParaRPr>
          </a:p>
          <a:p>
            <a:r>
              <a:rPr lang="es-CL" sz="2800" b="1" dirty="0" smtClean="0"/>
              <a:t>Ministerio del Trabajo y Previsión Social</a:t>
            </a:r>
          </a:p>
          <a:p>
            <a:r>
              <a:rPr lang="es-CL" sz="2800" b="1" smtClean="0"/>
              <a:t>03</a:t>
            </a:r>
            <a:r>
              <a:rPr lang="es-CL" sz="2800" b="1" smtClean="0"/>
              <a:t> </a:t>
            </a:r>
            <a:r>
              <a:rPr lang="es-CL" sz="2800" b="1" dirty="0" smtClean="0"/>
              <a:t>de octubre de 2017</a:t>
            </a:r>
            <a:endParaRPr lang="es-CL" sz="2800" b="1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AEA11-0449-42FC-8B33-44FDC7BE27D6}" type="slidenum">
              <a:rPr lang="es-CL" smtClean="0"/>
              <a:t>1</a:t>
            </a:fld>
            <a:endParaRPr lang="es-CL"/>
          </a:p>
        </p:txBody>
      </p:sp>
      <p:pic>
        <p:nvPicPr>
          <p:cNvPr id="5" name="logo_mintrab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670592" y="4336592"/>
            <a:ext cx="2521408" cy="2521408"/>
          </a:xfrm>
          <a:prstGeom prst="rect">
            <a:avLst/>
          </a:prstGeom>
          <a:ln w="3175">
            <a:miter lim="400000"/>
          </a:ln>
        </p:spPr>
      </p:pic>
    </p:spTree>
    <p:extLst>
      <p:ext uri="{BB962C8B-B14F-4D97-AF65-F5344CB8AC3E}">
        <p14:creationId xmlns:p14="http://schemas.microsoft.com/office/powerpoint/2010/main" val="366356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dissolve/>
      </p:transition>
    </mc:Choice>
    <mc:Fallback xmlns="">
      <p:transition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4000" b="1" dirty="0" smtClean="0"/>
              <a:t>Estadísticas bajo la nueva ley: Servicios Mínimos (SSMM)</a:t>
            </a:r>
            <a:endParaRPr lang="es-CL" sz="40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dirty="0" smtClean="0"/>
              <a:t>Las disposiciones transitorias de la ley contemplaron que la calificación de SSMM comenzara tres meses ANTES de la entrada en vigencia de la ley. </a:t>
            </a:r>
          </a:p>
          <a:p>
            <a:endParaRPr lang="es-CL" dirty="0" smtClean="0"/>
          </a:p>
          <a:p>
            <a:r>
              <a:rPr lang="es-CL" dirty="0" smtClean="0"/>
              <a:t>Hasta ahora, 18,8% de las empresas que podría haber requerido SSMM, efectivamente lo hizo: </a:t>
            </a:r>
          </a:p>
          <a:p>
            <a:pPr lvl="1"/>
            <a:r>
              <a:rPr lang="es-CL" sz="1600" dirty="0" smtClean="0"/>
              <a:t>Empresas potenciales requirentes de SSMM 2017:			2.177</a:t>
            </a:r>
          </a:p>
          <a:p>
            <a:pPr lvl="1"/>
            <a:r>
              <a:rPr lang="es-CL" sz="1600" dirty="0" smtClean="0"/>
              <a:t>Empresas que requirieron SSMM 2017 (ya calificados o en trámite):		410</a:t>
            </a:r>
          </a:p>
          <a:p>
            <a:pPr lvl="2"/>
            <a:r>
              <a:rPr lang="es-CL" sz="1600" dirty="0" smtClean="0"/>
              <a:t>Porcentaje:						18,8%</a:t>
            </a:r>
          </a:p>
          <a:p>
            <a:pPr marL="914400" lvl="2" indent="0">
              <a:buNone/>
            </a:pPr>
            <a:endParaRPr lang="es-CL" sz="1600" dirty="0" smtClean="0"/>
          </a:p>
          <a:p>
            <a:pPr marL="914400" lvl="2" indent="0">
              <a:buNone/>
            </a:pPr>
            <a:endParaRPr lang="es-CL" sz="1600" dirty="0" smtClean="0"/>
          </a:p>
          <a:p>
            <a:pPr marL="0" indent="0">
              <a:buNone/>
            </a:pPr>
            <a:endParaRPr lang="es-CL" dirty="0" smtClean="0"/>
          </a:p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25883-4902-4155-8167-9D005BA5F4A3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228281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50853"/>
          </a:xfrm>
        </p:spPr>
        <p:txBody>
          <a:bodyPr>
            <a:normAutofit fontScale="90000"/>
          </a:bodyPr>
          <a:lstStyle/>
          <a:p>
            <a:r>
              <a:rPr lang="es-CL" b="1" dirty="0" smtClean="0"/>
              <a:t>Estadísticas bajo la nueva ley: Servicios Mínimos (SSMM)</a:t>
            </a:r>
            <a:br>
              <a:rPr lang="es-CL" b="1" dirty="0" smtClean="0"/>
            </a:br>
            <a:r>
              <a:rPr lang="es-CL" sz="4000" b="1" dirty="0"/>
              <a:t/>
            </a:r>
            <a:br>
              <a:rPr lang="es-CL" sz="4000" b="1" dirty="0"/>
            </a:br>
            <a:r>
              <a:rPr lang="es-CL" sz="3100" b="1" dirty="0" smtClean="0"/>
              <a:t>Destaca el alto porcentaje de acuerdo directo entre las partes (38,6%)</a:t>
            </a:r>
            <a:endParaRPr lang="es-CL" sz="3100" b="1" dirty="0"/>
          </a:p>
        </p:txBody>
      </p:sp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755099"/>
              </p:ext>
            </p:extLst>
          </p:nvPr>
        </p:nvGraphicFramePr>
        <p:xfrm>
          <a:off x="2117124" y="2347781"/>
          <a:ext cx="7743568" cy="30898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82359"/>
                <a:gridCol w="1768680"/>
                <a:gridCol w="1487797"/>
                <a:gridCol w="1904732"/>
              </a:tblGrid>
              <a:tr h="866024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600" dirty="0">
                          <a:effectLst/>
                        </a:rPr>
                        <a:t>Desglose de empresas que requirieron calificación SSMM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600" dirty="0">
                          <a:effectLst/>
                        </a:rPr>
                        <a:t>(410 empresas)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232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600">
                          <a:effectLst/>
                        </a:rPr>
                        <a:t>Tipo de Calificación</a:t>
                      </a:r>
                      <a:endParaRPr lang="es-C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600" dirty="0">
                          <a:effectLst/>
                        </a:rPr>
                        <a:t>Número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600">
                          <a:effectLst/>
                        </a:rPr>
                        <a:t>Porcentaje</a:t>
                      </a:r>
                      <a:endParaRPr lang="es-C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23215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600">
                          <a:effectLst/>
                        </a:rPr>
                        <a:t>Acuerdo directo entre partes</a:t>
                      </a:r>
                      <a:endParaRPr lang="es-C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600" dirty="0">
                          <a:effectLst/>
                        </a:rPr>
                        <a:t>Total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600">
                          <a:effectLst/>
                        </a:rPr>
                        <a:t>158</a:t>
                      </a:r>
                      <a:endParaRPr lang="es-C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600">
                          <a:effectLst/>
                        </a:rPr>
                        <a:t>38,6%</a:t>
                      </a:r>
                      <a:endParaRPr lang="es-C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23215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600" dirty="0" smtClean="0">
                          <a:effectLst/>
                        </a:rPr>
                        <a:t>(en trámite)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600" dirty="0" smtClean="0">
                          <a:effectLst/>
                        </a:rPr>
                        <a:t>(23)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23215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600" dirty="0">
                          <a:effectLst/>
                        </a:rPr>
                        <a:t>Solicitud a DT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600" dirty="0">
                          <a:effectLst/>
                        </a:rPr>
                        <a:t>Total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600" dirty="0">
                          <a:effectLst/>
                        </a:rPr>
                        <a:t>252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600" dirty="0">
                          <a:effectLst/>
                        </a:rPr>
                        <a:t>61,4</a:t>
                      </a:r>
                      <a:r>
                        <a:rPr lang="es-CL" sz="1600" dirty="0" smtClean="0">
                          <a:effectLst/>
                        </a:rPr>
                        <a:t>%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CL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CL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Fuente: Dirección del Trabajo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23215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600" dirty="0" smtClean="0">
                          <a:effectLst/>
                        </a:rPr>
                        <a:t>(en trámite)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600" dirty="0" smtClean="0">
                          <a:effectLst/>
                        </a:rPr>
                        <a:t>(74)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25883-4902-4155-8167-9D005BA5F4A3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644848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4000" b="1" dirty="0" smtClean="0"/>
              <a:t>Estadísticas bajo la nueva ley: Huelgas aprobadas y efectuadas</a:t>
            </a:r>
            <a:endParaRPr lang="es-CL" sz="40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CL" sz="2100" dirty="0" smtClean="0"/>
              <a:t>En el período 1 de abril/30 de septiembre de 2017, ha habido menos huelgas aprobadas y efectuadas que en igual período de los 4 años anteriores. </a:t>
            </a:r>
          </a:p>
          <a:p>
            <a:pPr marL="0" indent="0">
              <a:buNone/>
            </a:pPr>
            <a:r>
              <a:rPr lang="es-CL" sz="2100" dirty="0" smtClean="0"/>
              <a:t>A su vez, el porcentaje de huelgas que se solucionan ANTES de ser efectuadas (después de haber sido aprobadas por votación favorable del sindicato) es mayor que en años anteriores; es decir, se solucionan durante el período de mediación de la DT.</a:t>
            </a:r>
          </a:p>
          <a:p>
            <a:pPr marL="0" indent="0" algn="ctr">
              <a:buNone/>
            </a:pPr>
            <a:endParaRPr lang="es-CL" sz="1200" dirty="0"/>
          </a:p>
          <a:p>
            <a:pPr marL="0" indent="0" algn="ctr">
              <a:buNone/>
            </a:pPr>
            <a:endParaRPr lang="es-CL" sz="1200" dirty="0" smtClean="0"/>
          </a:p>
          <a:p>
            <a:pPr marL="0" indent="0" algn="ctr">
              <a:buNone/>
            </a:pPr>
            <a:endParaRPr lang="es-CL" sz="1200" dirty="0"/>
          </a:p>
          <a:p>
            <a:pPr marL="0" indent="0" algn="ctr">
              <a:buNone/>
            </a:pPr>
            <a:endParaRPr lang="es-CL" sz="1200" dirty="0" smtClean="0"/>
          </a:p>
          <a:p>
            <a:pPr marL="0" indent="0" algn="ctr">
              <a:buNone/>
            </a:pPr>
            <a:endParaRPr lang="es-CL" sz="1200" dirty="0"/>
          </a:p>
          <a:p>
            <a:pPr marL="0" indent="0" algn="ctr">
              <a:buNone/>
            </a:pPr>
            <a:endParaRPr lang="es-CL" sz="1200" dirty="0" smtClean="0"/>
          </a:p>
          <a:p>
            <a:pPr marL="0" indent="0" algn="ctr">
              <a:buNone/>
            </a:pPr>
            <a:endParaRPr lang="es-CL" sz="1200" dirty="0"/>
          </a:p>
          <a:p>
            <a:pPr marL="0" indent="0" algn="ctr">
              <a:buNone/>
            </a:pPr>
            <a:endParaRPr lang="es-CL" sz="1200" dirty="0" smtClean="0"/>
          </a:p>
          <a:p>
            <a:pPr marL="0" indent="0" algn="ctr">
              <a:buNone/>
            </a:pPr>
            <a:r>
              <a:rPr lang="es-CL" sz="1200" dirty="0" smtClean="0"/>
              <a:t>				</a:t>
            </a:r>
          </a:p>
          <a:p>
            <a:pPr marL="0" indent="0" algn="ctr">
              <a:buNone/>
            </a:pPr>
            <a:endParaRPr lang="es-CL" sz="1200" dirty="0"/>
          </a:p>
          <a:p>
            <a:pPr marL="0" indent="0" algn="ctr">
              <a:buNone/>
            </a:pPr>
            <a:endParaRPr lang="es-CL" sz="1200" dirty="0" smtClean="0"/>
          </a:p>
          <a:p>
            <a:pPr marL="0" indent="0" algn="ctr">
              <a:buNone/>
            </a:pPr>
            <a:endParaRPr lang="es-CL" sz="1200" dirty="0" smtClean="0"/>
          </a:p>
          <a:p>
            <a:pPr marL="0" indent="0" algn="ctr">
              <a:buNone/>
            </a:pPr>
            <a:r>
              <a:rPr lang="es-CL" sz="1200" dirty="0"/>
              <a:t>	</a:t>
            </a:r>
            <a:r>
              <a:rPr lang="es-CL" sz="1200" dirty="0" smtClean="0"/>
              <a:t>			Fuente: Dirección del Trabajo</a:t>
            </a:r>
          </a:p>
          <a:p>
            <a:pPr marL="0" indent="0" algn="ctr">
              <a:buNone/>
            </a:pPr>
            <a:endParaRPr lang="es-CL" sz="1200" dirty="0"/>
          </a:p>
          <a:p>
            <a:pPr marL="0" indent="0" algn="ctr">
              <a:buNone/>
            </a:pPr>
            <a:endParaRPr lang="es-CL" sz="1200" dirty="0" smtClean="0"/>
          </a:p>
          <a:p>
            <a:pPr marL="0" indent="0" algn="ctr">
              <a:buNone/>
            </a:pPr>
            <a:endParaRPr lang="es-CL" sz="1200" dirty="0"/>
          </a:p>
          <a:p>
            <a:pPr marL="0" indent="0" algn="ctr">
              <a:buNone/>
            </a:pPr>
            <a:endParaRPr lang="es-CL" sz="1200" dirty="0" smtClean="0"/>
          </a:p>
          <a:p>
            <a:pPr marL="0" indent="0" algn="ctr">
              <a:buNone/>
            </a:pPr>
            <a:endParaRPr lang="es-CL" sz="120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25883-4902-4155-8167-9D005BA5F4A3}" type="slidenum">
              <a:rPr lang="es-CL" smtClean="0"/>
              <a:t>12</a:t>
            </a:fld>
            <a:endParaRPr lang="es-CL"/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5678725"/>
              </p:ext>
            </p:extLst>
          </p:nvPr>
        </p:nvGraphicFramePr>
        <p:xfrm>
          <a:off x="3293110" y="3089190"/>
          <a:ext cx="5605780" cy="25489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7210"/>
                <a:gridCol w="1013460"/>
                <a:gridCol w="1013460"/>
                <a:gridCol w="1014095"/>
                <a:gridCol w="1013460"/>
                <a:gridCol w="1014095"/>
              </a:tblGrid>
              <a:tr h="6350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CL" sz="12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200" dirty="0" smtClean="0">
                          <a:effectLst/>
                        </a:rPr>
                        <a:t>Año</a:t>
                      </a:r>
                      <a:endParaRPr lang="es-C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200" dirty="0">
                          <a:effectLst/>
                        </a:rPr>
                        <a:t>Huelgas aprobadas</a:t>
                      </a:r>
                      <a:endParaRPr lang="es-C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200" dirty="0">
                          <a:effectLst/>
                        </a:rPr>
                        <a:t>Trabajadores </a:t>
                      </a:r>
                      <a:r>
                        <a:rPr lang="es-CL" sz="1200" dirty="0" smtClean="0">
                          <a:effectLst/>
                        </a:rPr>
                        <a:t> involucrados</a:t>
                      </a:r>
                      <a:endParaRPr lang="es-C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200">
                          <a:effectLst/>
                        </a:rPr>
                        <a:t>Huelgas efectuadas</a:t>
                      </a:r>
                      <a:endParaRPr lang="es-C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200" dirty="0">
                          <a:effectLst/>
                        </a:rPr>
                        <a:t>Trabajadores </a:t>
                      </a:r>
                      <a:r>
                        <a:rPr lang="es-CL" sz="1200" dirty="0" smtClean="0">
                          <a:effectLst/>
                        </a:rPr>
                        <a:t>involucrados</a:t>
                      </a:r>
                      <a:endParaRPr lang="es-C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200">
                          <a:effectLst/>
                        </a:rPr>
                        <a:t>Tasa Aprob/Efect</a:t>
                      </a:r>
                      <a:endParaRPr lang="es-C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200" dirty="0" smtClean="0">
                          <a:effectLst/>
                        </a:rPr>
                        <a:t>2013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C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200" dirty="0" smtClean="0">
                          <a:effectLst/>
                        </a:rPr>
                        <a:t>488</a:t>
                      </a:r>
                      <a:endParaRPr lang="es-C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200" dirty="0" smtClean="0">
                          <a:effectLst/>
                        </a:rPr>
                        <a:t>74.128</a:t>
                      </a:r>
                      <a:endParaRPr lang="es-C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200">
                          <a:effectLst/>
                        </a:rPr>
                        <a:t>112</a:t>
                      </a:r>
                      <a:endParaRPr lang="es-C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200">
                          <a:effectLst/>
                        </a:rPr>
                        <a:t>20.188</a:t>
                      </a:r>
                      <a:endParaRPr lang="es-C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200" dirty="0">
                          <a:effectLst/>
                        </a:rPr>
                        <a:t>23,0</a:t>
                      </a:r>
                      <a:r>
                        <a:rPr lang="es-CL" sz="1200" dirty="0" smtClean="0">
                          <a:effectLst/>
                        </a:rPr>
                        <a:t>%</a:t>
                      </a:r>
                      <a:endParaRPr lang="es-C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200" dirty="0" smtClean="0">
                          <a:effectLst/>
                        </a:rPr>
                        <a:t>2014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C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200" dirty="0" smtClean="0">
                          <a:effectLst/>
                        </a:rPr>
                        <a:t>500</a:t>
                      </a:r>
                      <a:endParaRPr lang="es-C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200" dirty="0" smtClean="0">
                          <a:effectLst/>
                        </a:rPr>
                        <a:t>66.875</a:t>
                      </a:r>
                      <a:endParaRPr lang="es-C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200">
                          <a:effectLst/>
                        </a:rPr>
                        <a:t>123</a:t>
                      </a:r>
                      <a:endParaRPr lang="es-C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200">
                          <a:effectLst/>
                        </a:rPr>
                        <a:t>16.170</a:t>
                      </a:r>
                      <a:endParaRPr lang="es-C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200">
                          <a:effectLst/>
                        </a:rPr>
                        <a:t>24,6%</a:t>
                      </a:r>
                      <a:endParaRPr lang="es-C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200" dirty="0" smtClean="0">
                          <a:effectLst/>
                        </a:rPr>
                        <a:t>2015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C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200" dirty="0" smtClean="0">
                          <a:effectLst/>
                        </a:rPr>
                        <a:t>469</a:t>
                      </a:r>
                      <a:endParaRPr lang="es-C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200" dirty="0" smtClean="0">
                          <a:effectLst/>
                        </a:rPr>
                        <a:t>81.061</a:t>
                      </a:r>
                      <a:endParaRPr lang="es-C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200">
                          <a:effectLst/>
                        </a:rPr>
                        <a:t>102</a:t>
                      </a:r>
                      <a:endParaRPr lang="es-C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200">
                          <a:effectLst/>
                        </a:rPr>
                        <a:t>16.226</a:t>
                      </a:r>
                      <a:endParaRPr lang="es-C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200">
                          <a:effectLst/>
                        </a:rPr>
                        <a:t>21,7%</a:t>
                      </a:r>
                      <a:endParaRPr lang="es-C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200" dirty="0" smtClean="0">
                          <a:effectLst/>
                        </a:rPr>
                        <a:t>2016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C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200" dirty="0" smtClean="0">
                          <a:effectLst/>
                        </a:rPr>
                        <a:t>470</a:t>
                      </a:r>
                      <a:endParaRPr lang="es-C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200" dirty="0" smtClean="0">
                          <a:effectLst/>
                        </a:rPr>
                        <a:t>63.757</a:t>
                      </a:r>
                      <a:endParaRPr lang="es-C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200">
                          <a:effectLst/>
                        </a:rPr>
                        <a:t>119</a:t>
                      </a:r>
                      <a:endParaRPr lang="es-C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200">
                          <a:effectLst/>
                        </a:rPr>
                        <a:t>15.033</a:t>
                      </a:r>
                      <a:endParaRPr lang="es-C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200">
                          <a:effectLst/>
                        </a:rPr>
                        <a:t>25,3%</a:t>
                      </a:r>
                      <a:endParaRPr lang="es-C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200" dirty="0">
                          <a:effectLst/>
                        </a:rPr>
                        <a:t>2017 </a:t>
                      </a:r>
                      <a:endParaRPr lang="es-CL" sz="12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C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200" dirty="0" smtClean="0">
                          <a:effectLst/>
                        </a:rPr>
                        <a:t>334</a:t>
                      </a:r>
                      <a:endParaRPr lang="es-C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200" dirty="0" smtClean="0">
                          <a:effectLst/>
                        </a:rPr>
                        <a:t>59.965</a:t>
                      </a:r>
                      <a:endParaRPr lang="es-C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200" dirty="0">
                          <a:effectLst/>
                        </a:rPr>
                        <a:t>47</a:t>
                      </a:r>
                      <a:endParaRPr lang="es-C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200" dirty="0">
                          <a:effectLst/>
                        </a:rPr>
                        <a:t>4.373</a:t>
                      </a:r>
                      <a:endParaRPr lang="es-C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200" dirty="0">
                          <a:effectLst/>
                        </a:rPr>
                        <a:t>14,0%</a:t>
                      </a:r>
                      <a:endParaRPr lang="es-C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88645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4000" b="1" dirty="0" smtClean="0"/>
              <a:t>Estadísticas bajo la nueva ley: Duración de Huelgas</a:t>
            </a:r>
            <a:endParaRPr lang="es-CL" sz="40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CL" dirty="0" smtClean="0"/>
              <a:t>La duración de las huelgas realizadas durante el período de vigencia de la nueva ley se encuentra dentro del promedio de duración de las huelgas efectuadas en los últimos 5 años.</a:t>
            </a:r>
          </a:p>
          <a:p>
            <a:pPr marL="0" indent="0">
              <a:buNone/>
            </a:pPr>
            <a:endParaRPr lang="es-CL" sz="1600" dirty="0" smtClean="0"/>
          </a:p>
          <a:p>
            <a:pPr marL="0" indent="0">
              <a:buNone/>
            </a:pPr>
            <a:endParaRPr lang="es-CL" dirty="0" smtClean="0">
              <a:solidFill>
                <a:srgbClr val="FF0000"/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25883-4902-4155-8167-9D005BA5F4A3}" type="slidenum">
              <a:rPr lang="es-CL" smtClean="0"/>
              <a:t>13</a:t>
            </a:fld>
            <a:endParaRPr lang="es-CL"/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1408215"/>
              </p:ext>
            </p:extLst>
          </p:nvPr>
        </p:nvGraphicFramePr>
        <p:xfrm>
          <a:off x="2743200" y="3283742"/>
          <a:ext cx="6252519" cy="26502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57253"/>
                <a:gridCol w="2695266"/>
              </a:tblGrid>
              <a:tr h="0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8450" algn="l"/>
                        </a:tabLst>
                      </a:pPr>
                      <a:r>
                        <a:rPr lang="es-CL" sz="1600" dirty="0">
                          <a:effectLst/>
                        </a:rPr>
                        <a:t>Duración de Huelgas Efectuadas últimos 5 </a:t>
                      </a:r>
                      <a:r>
                        <a:rPr lang="es-CL" sz="1600" dirty="0" smtClean="0">
                          <a:effectLst/>
                        </a:rPr>
                        <a:t>años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8450" algn="l"/>
                        </a:tabLst>
                      </a:pPr>
                      <a:endParaRPr lang="es-C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8450" algn="l"/>
                        </a:tabLst>
                      </a:pPr>
                      <a:r>
                        <a:rPr lang="es-CL" sz="1400" dirty="0" smtClean="0">
                          <a:effectLst/>
                        </a:rPr>
                        <a:t>Año</a:t>
                      </a:r>
                      <a:endParaRPr lang="es-C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8450" algn="l"/>
                        </a:tabLst>
                      </a:pPr>
                      <a:r>
                        <a:rPr lang="es-CL" sz="1400" dirty="0">
                          <a:effectLst/>
                        </a:rPr>
                        <a:t>Número de </a:t>
                      </a:r>
                      <a:r>
                        <a:rPr lang="es-CL" sz="1400" dirty="0" smtClean="0">
                          <a:effectLst/>
                        </a:rPr>
                        <a:t>días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8450" algn="l"/>
                        </a:tabLst>
                      </a:pPr>
                      <a:endParaRPr lang="es-C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8450" algn="l"/>
                        </a:tabLst>
                      </a:pPr>
                      <a:r>
                        <a:rPr lang="es-CL" sz="1200" dirty="0">
                          <a:effectLst/>
                        </a:rPr>
                        <a:t>     2013</a:t>
                      </a:r>
                      <a:endParaRPr lang="es-C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8450" algn="l"/>
                        </a:tabLst>
                      </a:pPr>
                      <a:r>
                        <a:rPr lang="es-CL" sz="1200" dirty="0">
                          <a:effectLst/>
                        </a:rPr>
                        <a:t>     </a:t>
                      </a:r>
                      <a:r>
                        <a:rPr lang="es-CL" sz="1200" dirty="0" smtClean="0">
                          <a:effectLst/>
                        </a:rPr>
                        <a:t>14,1</a:t>
                      </a:r>
                      <a:endParaRPr lang="es-C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8450" algn="l"/>
                        </a:tabLst>
                      </a:pPr>
                      <a:r>
                        <a:rPr lang="es-CL" sz="1200" dirty="0">
                          <a:effectLst/>
                        </a:rPr>
                        <a:t>     2014</a:t>
                      </a:r>
                      <a:endParaRPr lang="es-C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8450" algn="l"/>
                        </a:tabLst>
                      </a:pPr>
                      <a:r>
                        <a:rPr lang="es-CL" sz="1200" dirty="0">
                          <a:effectLst/>
                        </a:rPr>
                        <a:t>     </a:t>
                      </a:r>
                      <a:r>
                        <a:rPr lang="es-CL" sz="1200" dirty="0" smtClean="0">
                          <a:effectLst/>
                        </a:rPr>
                        <a:t>12,5</a:t>
                      </a:r>
                      <a:endParaRPr lang="es-C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8450" algn="l"/>
                        </a:tabLst>
                      </a:pPr>
                      <a:r>
                        <a:rPr lang="es-CL" sz="1200" dirty="0">
                          <a:effectLst/>
                        </a:rPr>
                        <a:t>     2015</a:t>
                      </a:r>
                      <a:endParaRPr lang="es-C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8450" algn="l"/>
                        </a:tabLst>
                      </a:pPr>
                      <a:r>
                        <a:rPr lang="es-CL" sz="1200" dirty="0">
                          <a:effectLst/>
                        </a:rPr>
                        <a:t>     </a:t>
                      </a:r>
                      <a:r>
                        <a:rPr lang="es-CL" sz="1200" dirty="0" smtClean="0">
                          <a:effectLst/>
                        </a:rPr>
                        <a:t>16,4</a:t>
                      </a:r>
                      <a:endParaRPr lang="es-C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8450" algn="l"/>
                        </a:tabLst>
                      </a:pPr>
                      <a:r>
                        <a:rPr lang="es-CL" sz="1200">
                          <a:effectLst/>
                        </a:rPr>
                        <a:t>     2016 </a:t>
                      </a:r>
                      <a:endParaRPr lang="es-C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8450" algn="l"/>
                        </a:tabLst>
                      </a:pPr>
                      <a:r>
                        <a:rPr lang="es-CL" sz="1200" dirty="0">
                          <a:effectLst/>
                        </a:rPr>
                        <a:t>     </a:t>
                      </a:r>
                      <a:r>
                        <a:rPr lang="es-CL" sz="1200" dirty="0" smtClean="0">
                          <a:effectLst/>
                        </a:rPr>
                        <a:t>12,4</a:t>
                      </a:r>
                      <a:endParaRPr lang="es-C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8450" algn="l"/>
                        </a:tabLst>
                      </a:pPr>
                      <a:r>
                        <a:rPr lang="es-CL" sz="1200">
                          <a:effectLst/>
                        </a:rPr>
                        <a:t>     2017 (período nueva ley)</a:t>
                      </a:r>
                      <a:endParaRPr lang="es-C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8450" algn="l"/>
                        </a:tabLst>
                      </a:pPr>
                      <a:r>
                        <a:rPr lang="es-CL" sz="1200" dirty="0">
                          <a:effectLst/>
                        </a:rPr>
                        <a:t>     </a:t>
                      </a:r>
                      <a:r>
                        <a:rPr lang="es-CL" sz="1200" dirty="0" smtClean="0">
                          <a:effectLst/>
                        </a:rPr>
                        <a:t>13,9</a:t>
                      </a:r>
                      <a:endParaRPr lang="es-C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8450" algn="l"/>
                        </a:tabLst>
                      </a:pPr>
                      <a:r>
                        <a:rPr lang="es-CL" sz="1600" dirty="0">
                          <a:effectLst/>
                        </a:rPr>
                        <a:t>PROMEDIO 5 AÑOS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8450" algn="l"/>
                        </a:tabLst>
                      </a:pPr>
                      <a:r>
                        <a:rPr lang="es-CL" sz="1600" dirty="0">
                          <a:effectLst/>
                        </a:rPr>
                        <a:t> </a:t>
                      </a:r>
                      <a:r>
                        <a:rPr lang="es-CL" sz="1600" dirty="0" smtClean="0">
                          <a:effectLst/>
                        </a:rPr>
                        <a:t>  13,9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8450" algn="l"/>
                        </a:tabLst>
                      </a:pPr>
                      <a:endParaRPr lang="es-CL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98450" algn="l"/>
                        </a:tabLst>
                      </a:pPr>
                      <a:r>
                        <a:rPr lang="es-CL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Fuente: Dirección del Trabajo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61015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b="1" dirty="0" smtClean="0"/>
              <a:t/>
            </a:r>
            <a:br>
              <a:rPr lang="es-CL" b="1" dirty="0" smtClean="0"/>
            </a:br>
            <a:r>
              <a:rPr lang="es-CL" b="1" dirty="0" smtClean="0"/>
              <a:t>Estadísticas bajo la nueva ley: Reemplazo ilegal en Huelga</a:t>
            </a:r>
            <a:br>
              <a:rPr lang="es-CL" b="1" dirty="0" smtClean="0"/>
            </a:br>
            <a:r>
              <a:rPr lang="es-CL" sz="4000" b="1" dirty="0"/>
              <a:t/>
            </a:r>
            <a:br>
              <a:rPr lang="es-CL" sz="4000" b="1" dirty="0"/>
            </a:br>
            <a:r>
              <a:rPr lang="es-CL" sz="3100" dirty="0" smtClean="0"/>
              <a:t>En 2016 se produjo una baja constatación de reemplazo ilegal comparado con años anteriores; proyectando 2017, se situaría en rango 2016.</a:t>
            </a:r>
            <a:endParaRPr lang="es-CL" sz="310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25883-4902-4155-8167-9D005BA5F4A3}" type="slidenum">
              <a:rPr lang="es-CL" smtClean="0"/>
              <a:t>14</a:t>
            </a:fld>
            <a:endParaRPr lang="es-CL"/>
          </a:p>
        </p:txBody>
      </p:sp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9306562"/>
              </p:ext>
            </p:extLst>
          </p:nvPr>
        </p:nvGraphicFramePr>
        <p:xfrm>
          <a:off x="1783493" y="2675131"/>
          <a:ext cx="8625014" cy="37339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80949"/>
                <a:gridCol w="1376419"/>
                <a:gridCol w="1490441"/>
                <a:gridCol w="1010222"/>
                <a:gridCol w="955590"/>
                <a:gridCol w="856735"/>
                <a:gridCol w="881448"/>
                <a:gridCol w="873210"/>
              </a:tblGrid>
              <a:tr h="325647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400" dirty="0">
                          <a:effectLst/>
                        </a:rPr>
                        <a:t>Reemplazo en </a:t>
                      </a:r>
                      <a:r>
                        <a:rPr lang="es-CL" sz="1400" dirty="0" smtClean="0">
                          <a:effectLst/>
                        </a:rPr>
                        <a:t>Huelga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C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400" dirty="0" smtClean="0">
                          <a:effectLst/>
                        </a:rPr>
                        <a:t>2013</a:t>
                      </a:r>
                      <a:endParaRPr lang="es-C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400" dirty="0" smtClean="0">
                          <a:effectLst/>
                        </a:rPr>
                        <a:t>2014</a:t>
                      </a:r>
                      <a:endParaRPr lang="es-C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400" dirty="0">
                          <a:effectLst/>
                        </a:rPr>
                        <a:t>2015</a:t>
                      </a:r>
                      <a:endParaRPr lang="es-C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 smtClean="0">
                          <a:effectLst/>
                        </a:rPr>
                        <a:t>2016</a:t>
                      </a:r>
                      <a:endParaRPr lang="es-C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 smtClean="0">
                          <a:effectLst/>
                        </a:rPr>
                        <a:t>2017</a:t>
                      </a:r>
                      <a:endParaRPr lang="es-C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43432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400" dirty="0" smtClean="0">
                          <a:effectLst/>
                        </a:rPr>
                        <a:t>Total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C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600" dirty="0" smtClean="0">
                          <a:effectLst/>
                        </a:rPr>
                        <a:t>102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600" dirty="0" smtClean="0">
                          <a:effectLst/>
                        </a:rPr>
                        <a:t>94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600" dirty="0">
                          <a:effectLst/>
                        </a:rPr>
                        <a:t>99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600" dirty="0" smtClean="0">
                          <a:effectLst/>
                        </a:rPr>
                        <a:t>66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600" dirty="0" smtClean="0">
                          <a:effectLst/>
                        </a:rPr>
                        <a:t>35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6577">
                <a:tc rowSpan="8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400" dirty="0">
                          <a:effectLst/>
                        </a:rPr>
                        <a:t> </a:t>
                      </a:r>
                      <a:endParaRPr lang="es-C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400" dirty="0" smtClean="0">
                          <a:effectLst/>
                        </a:rPr>
                        <a:t>Constatados</a:t>
                      </a:r>
                      <a:endParaRPr lang="es-C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600" dirty="0" smtClean="0">
                          <a:effectLst/>
                        </a:rPr>
                        <a:t>40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600" dirty="0" smtClean="0">
                          <a:effectLst/>
                        </a:rPr>
                        <a:t>33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600" dirty="0">
                          <a:effectLst/>
                        </a:rPr>
                        <a:t>43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600" dirty="0" smtClean="0">
                          <a:effectLst/>
                        </a:rPr>
                        <a:t>30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600" dirty="0" smtClean="0">
                          <a:effectLst/>
                        </a:rPr>
                        <a:t>8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30055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400" dirty="0">
                          <a:effectLst/>
                        </a:rPr>
                        <a:t> </a:t>
                      </a:r>
                      <a:endParaRPr lang="es-C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100" dirty="0">
                          <a:effectLst/>
                        </a:rPr>
                        <a:t>Mediación con Acuerdo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100" dirty="0" smtClean="0">
                          <a:effectLst/>
                        </a:rPr>
                        <a:t>14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100" dirty="0" smtClean="0">
                          <a:effectLst/>
                        </a:rPr>
                        <a:t>15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100" dirty="0" smtClean="0">
                          <a:effectLst/>
                        </a:rPr>
                        <a:t>13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 smtClean="0">
                          <a:effectLst/>
                        </a:rPr>
                        <a:t>9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 smtClean="0">
                          <a:effectLst/>
                        </a:rPr>
                        <a:t>No procede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85885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100" dirty="0">
                          <a:effectLst/>
                        </a:rPr>
                        <a:t>Mediación sin Acuerdo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100" dirty="0" smtClean="0">
                          <a:effectLst/>
                        </a:rPr>
                        <a:t>26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100" dirty="0" smtClean="0">
                          <a:effectLst/>
                        </a:rPr>
                        <a:t>17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100" dirty="0">
                          <a:effectLst/>
                        </a:rPr>
                        <a:t>32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 smtClean="0">
                          <a:effectLst/>
                        </a:rPr>
                        <a:t>21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 smtClean="0">
                          <a:effectLst/>
                        </a:rPr>
                        <a:t>No procede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69549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100" dirty="0">
                          <a:effectLst/>
                        </a:rPr>
                        <a:t>Denuncias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100" dirty="0" smtClean="0">
                          <a:effectLst/>
                        </a:rPr>
                        <a:t>20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100" dirty="0" smtClean="0">
                          <a:effectLst/>
                        </a:rPr>
                        <a:t>15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100" dirty="0">
                          <a:effectLst/>
                        </a:rPr>
                        <a:t>17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 smtClean="0">
                          <a:effectLst/>
                        </a:rPr>
                        <a:t>11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 smtClean="0">
                          <a:effectLst/>
                        </a:rPr>
                        <a:t>8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69549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C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Sin denuncia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 procede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34865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400" dirty="0">
                          <a:effectLst/>
                        </a:rPr>
                        <a:t>No </a:t>
                      </a:r>
                      <a:r>
                        <a:rPr lang="es-CL" sz="1400" dirty="0" smtClean="0">
                          <a:effectLst/>
                        </a:rPr>
                        <a:t>Constatados</a:t>
                      </a:r>
                      <a:endParaRPr lang="es-C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600" dirty="0" smtClean="0">
                          <a:effectLst/>
                        </a:rPr>
                        <a:t>42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600" dirty="0" smtClean="0">
                          <a:effectLst/>
                        </a:rPr>
                        <a:t>35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600" dirty="0">
                          <a:effectLst/>
                        </a:rPr>
                        <a:t>33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600" dirty="0" smtClean="0">
                          <a:effectLst/>
                        </a:rPr>
                        <a:t>15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600" dirty="0" smtClean="0">
                          <a:effectLst/>
                        </a:rPr>
                        <a:t>15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11892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400" dirty="0" smtClean="0">
                          <a:effectLst/>
                        </a:rPr>
                        <a:t>Allanados</a:t>
                      </a:r>
                      <a:endParaRPr lang="es-C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600" dirty="0" smtClean="0">
                          <a:effectLst/>
                        </a:rPr>
                        <a:t>20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600" dirty="0" smtClean="0">
                          <a:effectLst/>
                        </a:rPr>
                        <a:t>26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600" dirty="0">
                          <a:effectLst/>
                        </a:rPr>
                        <a:t>23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600" dirty="0" smtClean="0">
                          <a:effectLst/>
                        </a:rPr>
                        <a:t>21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600" dirty="0" smtClean="0">
                          <a:effectLst/>
                        </a:rPr>
                        <a:t>7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72995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400">
                          <a:effectLst/>
                        </a:rPr>
                        <a:t>Pendientes</a:t>
                      </a:r>
                      <a:endParaRPr lang="es-C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600" dirty="0" smtClean="0">
                          <a:effectLst/>
                        </a:rPr>
                        <a:t>-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600" dirty="0">
                          <a:effectLst/>
                        </a:rPr>
                        <a:t>-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1600" dirty="0">
                          <a:effectLst/>
                        </a:rPr>
                        <a:t>-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600" dirty="0">
                          <a:effectLst/>
                        </a:rPr>
                        <a:t>-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600" dirty="0" smtClean="0">
                          <a:effectLst/>
                        </a:rPr>
                        <a:t>5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7301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4000" b="1" dirty="0" smtClean="0"/>
              <a:t>Estadísticas bajo la nueva ley: “Judicialización”</a:t>
            </a:r>
            <a:endParaRPr lang="es-CL" sz="40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Reclamación judicial por SSMM: 			13 causas </a:t>
            </a:r>
          </a:p>
          <a:p>
            <a:pPr lvl="1"/>
            <a:r>
              <a:rPr lang="es-CL" dirty="0" smtClean="0"/>
              <a:t>Porcentaje en relación a negociaciones 2017: 		1,13%</a:t>
            </a:r>
          </a:p>
          <a:p>
            <a:pPr lvl="1"/>
            <a:r>
              <a:rPr lang="es-CL" dirty="0" smtClean="0"/>
              <a:t>Porcentaje en relación a SSMM 2017:			3,1%</a:t>
            </a:r>
          </a:p>
          <a:p>
            <a:pPr lvl="1"/>
            <a:r>
              <a:rPr lang="es-CL" dirty="0" smtClean="0"/>
              <a:t>Porcentaje en relación a SSMM vía DT:			5,1%</a:t>
            </a:r>
          </a:p>
          <a:p>
            <a:endParaRPr lang="es-CL" dirty="0" smtClean="0">
              <a:solidFill>
                <a:srgbClr val="FF0000"/>
              </a:solidFill>
            </a:endParaRPr>
          </a:p>
          <a:p>
            <a:r>
              <a:rPr lang="es-CL" dirty="0" smtClean="0"/>
              <a:t>Reclamación judicial por Grupos Negociadores: 	2 causas</a:t>
            </a:r>
          </a:p>
          <a:p>
            <a:pPr lvl="1"/>
            <a:r>
              <a:rPr lang="es-CL" dirty="0" smtClean="0"/>
              <a:t>Porcentaje en relación a negociaciones 2017:		0,17% </a:t>
            </a:r>
          </a:p>
          <a:p>
            <a:endParaRPr lang="es-CL" dirty="0" smtClean="0">
              <a:solidFill>
                <a:srgbClr val="FF0000"/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25883-4902-4155-8167-9D005BA5F4A3}" type="slidenum">
              <a:rPr lang="es-CL" smtClean="0"/>
              <a:t>15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3202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sz="4000" b="1" dirty="0" smtClean="0"/>
              <a:t>Presentación</a:t>
            </a:r>
            <a:r>
              <a:rPr lang="es-CL" b="1" dirty="0" smtClean="0"/>
              <a:t> </a:t>
            </a:r>
            <a:endParaRPr lang="es-CL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5167311"/>
          </a:xfrm>
        </p:spPr>
        <p:txBody>
          <a:bodyPr>
            <a:normAutofit/>
          </a:bodyPr>
          <a:lstStyle/>
          <a:p>
            <a:r>
              <a:rPr lang="es-CL" sz="2800" dirty="0" smtClean="0"/>
              <a:t>La Ley 20.940 fue publicada en el Diario Oficial el 8 de septiembre de 2016, entrando en plena vigencia el 1 de abril de 2017. </a:t>
            </a:r>
          </a:p>
          <a:p>
            <a:endParaRPr lang="es-CL" sz="2800" dirty="0" smtClean="0"/>
          </a:p>
          <a:p>
            <a:r>
              <a:rPr lang="es-CL" sz="2800" dirty="0" smtClean="0"/>
              <a:t>A seis meses de su plena entrada en vigencia, se puede realizar un balance en relación a las </a:t>
            </a:r>
            <a:r>
              <a:rPr lang="es-CL" dirty="0"/>
              <a:t>tareas </a:t>
            </a:r>
            <a:r>
              <a:rPr lang="es-CL" dirty="0" smtClean="0"/>
              <a:t>reglamentarias </a:t>
            </a:r>
            <a:r>
              <a:rPr lang="es-CL" sz="2800" dirty="0" smtClean="0"/>
              <a:t>y administrativas </a:t>
            </a:r>
            <a:r>
              <a:rPr lang="es-CL" dirty="0"/>
              <a:t>de </a:t>
            </a:r>
            <a:r>
              <a:rPr lang="es-CL" dirty="0" smtClean="0"/>
              <a:t>implementación, </a:t>
            </a:r>
            <a:r>
              <a:rPr lang="es-CL" sz="2800" dirty="0" smtClean="0"/>
              <a:t>que le cupieron tanto al Ministerio como a la Dirección del Trabajo (DT). </a:t>
            </a:r>
          </a:p>
          <a:p>
            <a:endParaRPr lang="es-CL" dirty="0" smtClean="0"/>
          </a:p>
          <a:p>
            <a:r>
              <a:rPr lang="es-CL" dirty="0" smtClean="0"/>
              <a:t>También se puede realizar una evaluación </a:t>
            </a:r>
            <a:r>
              <a:rPr lang="es-CL" u="sng" dirty="0" smtClean="0"/>
              <a:t>preliminar</a:t>
            </a:r>
            <a:r>
              <a:rPr lang="es-CL" dirty="0" smtClean="0"/>
              <a:t> sobre alguna estadística y efectos de la reforma en los procesos de negociación colectiva.</a:t>
            </a:r>
            <a:r>
              <a:rPr lang="es-CL" sz="2800" dirty="0" smtClean="0"/>
              <a:t>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25883-4902-4155-8167-9D005BA5F4A3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330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4000" b="1" dirty="0" smtClean="0"/>
              <a:t>Presentación</a:t>
            </a:r>
            <a:endParaRPr lang="es-CL" sz="40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s-CL" dirty="0" smtClean="0"/>
              <a:t>En términos generales, se puede afirmar:</a:t>
            </a:r>
          </a:p>
          <a:p>
            <a:pPr lvl="1"/>
            <a:r>
              <a:rPr lang="es-CL" dirty="0" smtClean="0"/>
              <a:t>El </a:t>
            </a:r>
            <a:r>
              <a:rPr lang="es-CL" u="sng" dirty="0" smtClean="0"/>
              <a:t>Ministerio del Trabajo y la DT han cumplido </a:t>
            </a:r>
            <a:r>
              <a:rPr lang="es-CL" dirty="0" smtClean="0"/>
              <a:t>con llevar adelante el proceso de implementación con prontitud y profesionalismo, colaborando a dar certezas a la ciudadanía.  </a:t>
            </a:r>
          </a:p>
          <a:p>
            <a:pPr lvl="1"/>
            <a:endParaRPr lang="es-CL" dirty="0" smtClean="0"/>
          </a:p>
          <a:p>
            <a:pPr lvl="1"/>
            <a:r>
              <a:rPr lang="es-CL" dirty="0" smtClean="0"/>
              <a:t>La nueva normativa sobre </a:t>
            </a:r>
            <a:r>
              <a:rPr lang="es-CL" u="sng" dirty="0" smtClean="0"/>
              <a:t>servicios mínimos ha logrado aplicarse</a:t>
            </a:r>
            <a:r>
              <a:rPr lang="es-CL" dirty="0" smtClean="0"/>
              <a:t> sin mayores contratiempos. </a:t>
            </a:r>
          </a:p>
          <a:p>
            <a:pPr lvl="2"/>
            <a:r>
              <a:rPr lang="es-CL" dirty="0" smtClean="0"/>
              <a:t>Es importante destacar que </a:t>
            </a:r>
            <a:r>
              <a:rPr lang="es-CL" u="sng" dirty="0" smtClean="0"/>
              <a:t>han prosperado importantes acuerdos</a:t>
            </a:r>
            <a:r>
              <a:rPr lang="es-CL" dirty="0" smtClean="0"/>
              <a:t> entre las partes en esta materia, desmintiendo los pronósticos escépticos que subvaloran la capacidad de diálogo de las partes.</a:t>
            </a:r>
          </a:p>
          <a:p>
            <a:pPr lvl="1"/>
            <a:endParaRPr lang="es-CL" dirty="0" smtClean="0"/>
          </a:p>
          <a:p>
            <a:pPr lvl="1"/>
            <a:r>
              <a:rPr lang="es-CL" dirty="0" smtClean="0"/>
              <a:t>A pesar de ser temprano para una evaluación definitiva, </a:t>
            </a:r>
            <a:r>
              <a:rPr lang="es-CL" u="sng" dirty="0" smtClean="0"/>
              <a:t>la reforma no ha generado una explosión de conflictividad</a:t>
            </a:r>
            <a:r>
              <a:rPr lang="es-CL" dirty="0" smtClean="0"/>
              <a:t> en el país, ni </a:t>
            </a:r>
            <a:r>
              <a:rPr lang="es-CL" u="sng" dirty="0" smtClean="0"/>
              <a:t>tampoco las huelgas se han hecho más largas</a:t>
            </a:r>
            <a:r>
              <a:rPr lang="es-CL" dirty="0" smtClean="0"/>
              <a:t>, como auguraron algunos críticos. Se mantiene tendencia a disminuir el reemplazo en huelga.</a:t>
            </a:r>
          </a:p>
          <a:p>
            <a:pPr lvl="1"/>
            <a:endParaRPr lang="es-CL" dirty="0" smtClean="0"/>
          </a:p>
          <a:p>
            <a:pPr lvl="1"/>
            <a:r>
              <a:rPr lang="es-CL" dirty="0" smtClean="0"/>
              <a:t>Del mismo modo, </a:t>
            </a:r>
            <a:r>
              <a:rPr lang="es-CL" u="sng" dirty="0" smtClean="0"/>
              <a:t>la reforma no ha provocado un aumento dramático de judicialización</a:t>
            </a:r>
            <a:r>
              <a:rPr lang="es-CL" dirty="0" smtClean="0"/>
              <a:t> en los distintos trámites de la negociación.  </a:t>
            </a:r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25883-4902-4155-8167-9D005BA5F4A3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78707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4000" b="1" dirty="0" smtClean="0"/>
              <a:t>Implementación: Reglamentos</a:t>
            </a:r>
            <a:endParaRPr lang="es-CL" sz="40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CL" dirty="0" smtClean="0"/>
              <a:t>Los tres reglamentos que mandata la ley fueron dictados en tiempo y forma por la autoridad:</a:t>
            </a:r>
          </a:p>
          <a:p>
            <a:pPr marL="514350" indent="-514350">
              <a:buAutoNum type="arabicPeriod"/>
            </a:pPr>
            <a:r>
              <a:rPr lang="es-CL" dirty="0" smtClean="0"/>
              <a:t>Reglamento de Fondo de Formación Sindical y Relaciones Laborales Colaborativas (publicado en el Diario Oficial 02/03/2017)</a:t>
            </a:r>
          </a:p>
          <a:p>
            <a:pPr marL="514350" indent="-514350">
              <a:buAutoNum type="arabicPeriod"/>
            </a:pPr>
            <a:r>
              <a:rPr lang="es-CL" dirty="0" smtClean="0"/>
              <a:t>Reglamento de Consejo Superior Laboral (publicado en el Diario Oficial 02/03/17)</a:t>
            </a:r>
          </a:p>
          <a:p>
            <a:pPr marL="514350" indent="-514350">
              <a:buAutoNum type="arabicPeriod"/>
            </a:pPr>
            <a:r>
              <a:rPr lang="es-CL" dirty="0" smtClean="0"/>
              <a:t>Reglamento de Arbitraje (publicado en el Diario Oficial 26/04/17)</a:t>
            </a:r>
          </a:p>
          <a:p>
            <a:pPr marL="0" indent="0">
              <a:buNone/>
            </a:pPr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25883-4902-4155-8167-9D005BA5F4A3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14076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4000" b="1" dirty="0" smtClean="0"/>
              <a:t>Implementación</a:t>
            </a:r>
            <a:r>
              <a:rPr lang="es-CL" sz="4000" b="1" dirty="0"/>
              <a:t>: </a:t>
            </a:r>
            <a:r>
              <a:rPr lang="es-CL" sz="4000" b="1" dirty="0" smtClean="0"/>
              <a:t>Dictámenes DT</a:t>
            </a:r>
            <a:endParaRPr lang="es-CL" sz="4000" b="1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1"/>
          </p:nvPr>
        </p:nvSpPr>
        <p:spPr>
          <a:xfrm>
            <a:off x="1903265" y="1593670"/>
            <a:ext cx="3886200" cy="4606833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s-CL" sz="4900" b="1" u="sng" dirty="0" smtClean="0"/>
              <a:t>Dictámenes </a:t>
            </a:r>
            <a:r>
              <a:rPr lang="es-CL" sz="4900" b="1" u="sng" dirty="0"/>
              <a:t>de </a:t>
            </a:r>
            <a:r>
              <a:rPr lang="es-CL" sz="4900" b="1" u="sng" dirty="0" smtClean="0"/>
              <a:t>oficio:</a:t>
            </a:r>
            <a:endParaRPr lang="es-CL" sz="4900" b="1" u="sng" dirty="0"/>
          </a:p>
          <a:p>
            <a:pPr marL="385763" indent="-385763">
              <a:buFont typeface="+mj-lt"/>
              <a:buAutoNum type="arabicPeriod"/>
            </a:pPr>
            <a:r>
              <a:rPr lang="es-CL" sz="4900" dirty="0"/>
              <a:t>Vigencia y normas generales</a:t>
            </a:r>
          </a:p>
          <a:p>
            <a:pPr marL="385763" indent="-385763">
              <a:buFont typeface="+mj-lt"/>
              <a:buAutoNum type="arabicPeriod"/>
            </a:pPr>
            <a:r>
              <a:rPr lang="es-CL" sz="4900" dirty="0"/>
              <a:t>Servicios mínimos y equipos de emergencia</a:t>
            </a:r>
          </a:p>
          <a:p>
            <a:pPr marL="385763" indent="-385763">
              <a:buFont typeface="+mj-lt"/>
              <a:buAutoNum type="arabicPeriod"/>
            </a:pPr>
            <a:r>
              <a:rPr lang="es-CL" sz="4900" dirty="0"/>
              <a:t>Negociación colectiva</a:t>
            </a:r>
          </a:p>
          <a:p>
            <a:pPr marL="385763" indent="-385763">
              <a:buFont typeface="+mj-lt"/>
              <a:buAutoNum type="arabicPeriod"/>
            </a:pPr>
            <a:r>
              <a:rPr lang="es-CL" sz="4900" dirty="0"/>
              <a:t>Derecho de información</a:t>
            </a:r>
          </a:p>
          <a:p>
            <a:pPr marL="385763" indent="-385763">
              <a:buFont typeface="+mj-lt"/>
              <a:buAutoNum type="arabicPeriod" startAt="6"/>
            </a:pPr>
            <a:r>
              <a:rPr lang="es-CL" sz="4900" dirty="0"/>
              <a:t>Pactos especiales</a:t>
            </a:r>
          </a:p>
          <a:p>
            <a:pPr marL="385763" indent="-385763">
              <a:buFont typeface="+mj-lt"/>
              <a:buAutoNum type="arabicPeriod" startAt="6"/>
            </a:pPr>
            <a:r>
              <a:rPr lang="es-CL" sz="4900" dirty="0"/>
              <a:t>Extensión de beneficios</a:t>
            </a:r>
          </a:p>
          <a:p>
            <a:pPr marL="385763" indent="-385763">
              <a:buFont typeface="+mj-lt"/>
              <a:buAutoNum type="arabicPeriod" startAt="6"/>
            </a:pPr>
            <a:r>
              <a:rPr lang="es-CL" sz="4900" dirty="0"/>
              <a:t>Derecho a huelga</a:t>
            </a:r>
          </a:p>
          <a:p>
            <a:pPr marL="385763" indent="-385763">
              <a:buFont typeface="+mj-lt"/>
              <a:buAutoNum type="arabicPeriod" startAt="6"/>
            </a:pPr>
            <a:r>
              <a:rPr lang="es-CL" sz="4900" dirty="0"/>
              <a:t>Negociación sindicato inter empresa</a:t>
            </a:r>
          </a:p>
          <a:p>
            <a:pPr marL="385763" indent="-385763">
              <a:buFont typeface="+mj-lt"/>
              <a:buAutoNum type="arabicPeriod" startAt="6"/>
            </a:pPr>
            <a:r>
              <a:rPr lang="es-CL" sz="4900" dirty="0"/>
              <a:t>Prácticas desleales y antisindicales</a:t>
            </a:r>
          </a:p>
          <a:p>
            <a:pPr marL="385763" indent="-385763">
              <a:buFont typeface="+mj-lt"/>
              <a:buAutoNum type="arabicPeriod" startAt="6"/>
            </a:pPr>
            <a:r>
              <a:rPr lang="es-CL" sz="4900" dirty="0"/>
              <a:t>Discriminación</a:t>
            </a:r>
          </a:p>
          <a:p>
            <a:pPr marL="385763" indent="-385763">
              <a:buFont typeface="+mj-lt"/>
              <a:buAutoNum type="arabicPeriod" startAt="6"/>
            </a:pPr>
            <a:r>
              <a:rPr lang="es-CL" sz="4900" dirty="0"/>
              <a:t>Género</a:t>
            </a:r>
          </a:p>
          <a:p>
            <a:pPr marL="385763" indent="-385763">
              <a:buFont typeface="+mj-lt"/>
              <a:buAutoNum type="arabicPeriod" startAt="6"/>
            </a:pPr>
            <a:r>
              <a:rPr lang="es-CL" sz="4900" dirty="0"/>
              <a:t>Organizaciones Sindicales</a:t>
            </a:r>
          </a:p>
          <a:p>
            <a:pPr marL="385763" indent="-385763">
              <a:buFont typeface="+mj-lt"/>
              <a:buAutoNum type="arabicPeriod" startAt="6"/>
            </a:pPr>
            <a:r>
              <a:rPr lang="es-CL" sz="4900" dirty="0"/>
              <a:t>Mediación y Arbitraje</a:t>
            </a:r>
          </a:p>
          <a:p>
            <a:pPr marL="385763" indent="-385763">
              <a:buFont typeface="+mj-lt"/>
              <a:buAutoNum type="arabicPeriod"/>
            </a:pPr>
            <a:endParaRPr lang="es-CL" dirty="0"/>
          </a:p>
        </p:txBody>
      </p:sp>
      <p:sp>
        <p:nvSpPr>
          <p:cNvPr id="5" name="Marcador de contenido 4"/>
          <p:cNvSpPr>
            <a:spLocks noGrp="1"/>
          </p:cNvSpPr>
          <p:nvPr>
            <p:ph sz="half" idx="2"/>
          </p:nvPr>
        </p:nvSpPr>
        <p:spPr>
          <a:xfrm>
            <a:off x="6153150" y="1593669"/>
            <a:ext cx="4327814" cy="4606833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s-CL" sz="4900" b="1" u="sng" dirty="0" smtClean="0"/>
              <a:t>Dictámenes por consulta:</a:t>
            </a:r>
            <a:endParaRPr lang="es-CL" sz="4900" b="1" u="sng" dirty="0"/>
          </a:p>
          <a:p>
            <a:r>
              <a:rPr lang="es-CL" sz="4300" dirty="0"/>
              <a:t>Calificación de SSMM y </a:t>
            </a:r>
            <a:r>
              <a:rPr lang="es-CL" sz="4300" dirty="0" smtClean="0"/>
              <a:t>prórroga </a:t>
            </a:r>
            <a:r>
              <a:rPr lang="es-CL" sz="4300" dirty="0"/>
              <a:t>de instrumento vigente. </a:t>
            </a:r>
          </a:p>
          <a:p>
            <a:r>
              <a:rPr lang="es-CL" sz="4300" dirty="0"/>
              <a:t>Integración femenina en directorio sindical.</a:t>
            </a:r>
          </a:p>
          <a:p>
            <a:r>
              <a:rPr lang="es-CL" sz="4300" dirty="0" smtClean="0"/>
              <a:t>Impugnación </a:t>
            </a:r>
            <a:r>
              <a:rPr lang="es-CL" sz="4300" dirty="0"/>
              <a:t>y Reclamaciones. Resolución y alcances.</a:t>
            </a:r>
          </a:p>
          <a:p>
            <a:r>
              <a:rPr lang="es-CL" sz="4300" dirty="0" smtClean="0"/>
              <a:t>Trabajadores </a:t>
            </a:r>
            <a:r>
              <a:rPr lang="es-CL" sz="4300" dirty="0"/>
              <a:t>Eventuales por Obra o Faena, convenio colectivo, duración.</a:t>
            </a:r>
          </a:p>
          <a:p>
            <a:r>
              <a:rPr lang="es-CL" sz="4300" dirty="0" smtClean="0"/>
              <a:t>Mediación </a:t>
            </a:r>
            <a:r>
              <a:rPr lang="es-CL" sz="4300" dirty="0"/>
              <a:t>Obligatoria, Huelga. Computo de Plazos.</a:t>
            </a:r>
          </a:p>
          <a:p>
            <a:r>
              <a:rPr lang="es-CL" sz="4300" dirty="0" smtClean="0"/>
              <a:t>Respuesta </a:t>
            </a:r>
            <a:r>
              <a:rPr lang="es-CL" sz="4300" dirty="0"/>
              <a:t>empleador, plazo, incumplimiento, efectos.</a:t>
            </a:r>
          </a:p>
          <a:p>
            <a:r>
              <a:rPr lang="es-CL" sz="4300" dirty="0" smtClean="0"/>
              <a:t>Reclamación </a:t>
            </a:r>
            <a:r>
              <a:rPr lang="es-CL" sz="4300" dirty="0"/>
              <a:t>de Legalidad empleador, efectos. Presentación proyecto. </a:t>
            </a:r>
          </a:p>
          <a:p>
            <a:r>
              <a:rPr lang="es-CL" sz="4300" dirty="0" smtClean="0"/>
              <a:t>Piso </a:t>
            </a:r>
            <a:r>
              <a:rPr lang="es-CL" sz="4300" dirty="0"/>
              <a:t>de Negociación, jornada excepcional autorizada, inclusión. </a:t>
            </a:r>
          </a:p>
          <a:p>
            <a:r>
              <a:rPr lang="es-CL" sz="4300" dirty="0" smtClean="0"/>
              <a:t>Calificación </a:t>
            </a:r>
            <a:r>
              <a:rPr lang="es-CL" sz="4300" dirty="0"/>
              <a:t>de SSMM, ejecutoriedad, procedencia reclamo judicial.</a:t>
            </a:r>
          </a:p>
          <a:p>
            <a:r>
              <a:rPr lang="es-CL" sz="4300" dirty="0" smtClean="0"/>
              <a:t>Respuesta </a:t>
            </a:r>
            <a:r>
              <a:rPr lang="es-CL" sz="4300" dirty="0"/>
              <a:t>del empleador, envío por correo electrónico. </a:t>
            </a:r>
          </a:p>
          <a:p>
            <a:r>
              <a:rPr lang="es-CL" sz="4300" dirty="0" smtClean="0"/>
              <a:t>Impugnaciones </a:t>
            </a:r>
            <a:r>
              <a:rPr lang="es-CL" sz="4300" dirty="0"/>
              <a:t>y reclamaciones, resolución, alcance. </a:t>
            </a:r>
          </a:p>
          <a:p>
            <a:r>
              <a:rPr lang="es-CL" sz="4300" dirty="0"/>
              <a:t>Calificación SSMM. Requerimiento, efectos, votación de huelga. </a:t>
            </a:r>
            <a:r>
              <a:rPr lang="es-CL" sz="4300" dirty="0" smtClean="0"/>
              <a:t>Oportunidad.</a:t>
            </a:r>
          </a:p>
          <a:p>
            <a:pPr>
              <a:buFontTx/>
              <a:buChar char="-"/>
            </a:pPr>
            <a:endParaRPr lang="es-CL" dirty="0" smtClean="0"/>
          </a:p>
          <a:p>
            <a:pPr>
              <a:buFontTx/>
              <a:buChar char="-"/>
            </a:pPr>
            <a:endParaRPr lang="es-CL" dirty="0" smtClean="0"/>
          </a:p>
          <a:p>
            <a:pPr marL="0" indent="0">
              <a:buNone/>
            </a:pPr>
            <a:endParaRPr lang="es-CL" dirty="0" smtClean="0"/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25883-4902-4155-8167-9D005BA5F4A3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2361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4000" b="1" dirty="0" smtClean="0"/>
              <a:t>Implementación: Capacitación y difusión</a:t>
            </a:r>
            <a:endParaRPr lang="es-CL" sz="40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CL" dirty="0" smtClean="0"/>
              <a:t>1.020 charlas y eventos abiertos (12 meses)</a:t>
            </a:r>
          </a:p>
          <a:p>
            <a:r>
              <a:rPr lang="es-CL" dirty="0" smtClean="0"/>
              <a:t>Más de 32 mil asistentes a capacitaciones (12 meses)</a:t>
            </a:r>
          </a:p>
          <a:p>
            <a:r>
              <a:rPr lang="es-CL" dirty="0"/>
              <a:t>Elaboración y distribución de </a:t>
            </a:r>
            <a:r>
              <a:rPr lang="es-CL" dirty="0" smtClean="0"/>
              <a:t>400 mil folletos y material </a:t>
            </a:r>
            <a:r>
              <a:rPr lang="es-CL" dirty="0"/>
              <a:t>didáctico por temas</a:t>
            </a:r>
          </a:p>
          <a:p>
            <a:r>
              <a:rPr lang="es-CL" dirty="0" smtClean="0"/>
              <a:t>Ciclo nacional con Academia Judicial y OIT (8 seminarios en Santiago y regiones)</a:t>
            </a:r>
          </a:p>
          <a:p>
            <a:r>
              <a:rPr lang="es-CL" dirty="0" smtClean="0"/>
              <a:t>4 jornadas de capacitación a Seremis</a:t>
            </a:r>
          </a:p>
          <a:p>
            <a:r>
              <a:rPr lang="es-CL" dirty="0" smtClean="0"/>
              <a:t>62 escuelas sindicales en 2016, y 59 en 2017, con más de 3.500 alumnos en total, en 15 regiones</a:t>
            </a:r>
          </a:p>
          <a:p>
            <a:r>
              <a:rPr lang="es-CL" dirty="0" smtClean="0"/>
              <a:t>Web “Nuevas Relaciones Laborales”</a:t>
            </a:r>
          </a:p>
          <a:p>
            <a:r>
              <a:rPr lang="es-CL" dirty="0" smtClean="0"/>
              <a:t>Reuniones de capacitación en gremios, Cámaras de Comercio, embajadas</a:t>
            </a:r>
          </a:p>
          <a:p>
            <a:endParaRPr lang="es-CL" dirty="0" smtClean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CL" dirty="0" smtClean="0"/>
              <a:t>Publicación de “Guía de Negociación Colectiva” por la DT</a:t>
            </a:r>
          </a:p>
          <a:p>
            <a:r>
              <a:rPr lang="es-CL" dirty="0" smtClean="0"/>
              <a:t>Habilitación de Buzón de Consultas en la DT</a:t>
            </a:r>
          </a:p>
          <a:p>
            <a:r>
              <a:rPr lang="es-CL" dirty="0" smtClean="0"/>
              <a:t>256 entrevistas, reportajes y columnas en prensa nacional por parte de Ministra, Subsecretario y Director del Trabajo; 381 en prensa regional por parte de </a:t>
            </a:r>
            <a:r>
              <a:rPr lang="es-CL" dirty="0" err="1" smtClean="0"/>
              <a:t>SEREMIs</a:t>
            </a:r>
            <a:r>
              <a:rPr lang="es-CL" dirty="0" smtClean="0"/>
              <a:t>.</a:t>
            </a:r>
          </a:p>
          <a:p>
            <a:endParaRPr lang="es-CL" dirty="0" smtClean="0"/>
          </a:p>
          <a:p>
            <a:pPr marL="0" indent="0">
              <a:buNone/>
            </a:pPr>
            <a:endParaRPr lang="es-CL" sz="3000" b="1" dirty="0" smtClean="0"/>
          </a:p>
          <a:p>
            <a:pPr marL="0" indent="0">
              <a:buNone/>
            </a:pPr>
            <a:endParaRPr lang="es-CL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25883-4902-4155-8167-9D005BA5F4A3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02337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75652"/>
            <a:ext cx="10515600" cy="755221"/>
          </a:xfrm>
        </p:spPr>
        <p:txBody>
          <a:bodyPr>
            <a:normAutofit fontScale="90000"/>
          </a:bodyPr>
          <a:lstStyle/>
          <a:p>
            <a:r>
              <a:rPr lang="es-CL" b="1" dirty="0" smtClean="0"/>
              <a:t>Implementación: </a:t>
            </a:r>
            <a:r>
              <a:rPr lang="es-CL" b="1" dirty="0"/>
              <a:t>P</a:t>
            </a:r>
            <a:r>
              <a:rPr lang="es-CL" b="1" dirty="0" smtClean="0"/>
              <a:t>reparación y fortalecimiento DT </a:t>
            </a:r>
            <a:endParaRPr lang="es-CL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930873"/>
            <a:ext cx="10515600" cy="5927127"/>
          </a:xfrm>
        </p:spPr>
        <p:txBody>
          <a:bodyPr>
            <a:normAutofit fontScale="92500" lnSpcReduction="10000"/>
          </a:bodyPr>
          <a:lstStyle/>
          <a:p>
            <a:r>
              <a:rPr lang="es-CL" dirty="0" smtClean="0"/>
              <a:t>46 funcionarios nuevos en dotación de fiscalización (25 personas) y jurídica (12 abogados), distribuidos entre la Unidad de Servicios Mínimos y las regiones con mayores niveles de sindicalización.</a:t>
            </a:r>
          </a:p>
          <a:p>
            <a:r>
              <a:rPr lang="es-CL" dirty="0" smtClean="0"/>
              <a:t>Creación nueva unidad central de SSMM (6 profesionales), que se suman a 80 funcionarios en todo el país.</a:t>
            </a:r>
          </a:p>
          <a:p>
            <a:r>
              <a:rPr lang="es-CL" dirty="0" smtClean="0"/>
              <a:t>19 estudios de consultoría en subsectores económicos</a:t>
            </a:r>
          </a:p>
          <a:p>
            <a:r>
              <a:rPr lang="es-CL" dirty="0" smtClean="0"/>
              <a:t>Ingreso al Congreso Nacional de proyecto de ley de modernización DT (primer trámite, Senado).</a:t>
            </a:r>
          </a:p>
          <a:p>
            <a:r>
              <a:rPr lang="es-CL" dirty="0"/>
              <a:t>DT ingresa al Sistema de Alta Dirección Pública.</a:t>
            </a:r>
          </a:p>
          <a:p>
            <a:r>
              <a:rPr lang="es-CL" dirty="0" smtClean="0"/>
              <a:t>Proyecto de Modernización BID-Hacienda: rediseño de procesos de fiscalización y atención; proyectos en áreas de atención de usuarios, nuevas tecnologías, gestión institucional, “gestión del cambio”.</a:t>
            </a:r>
          </a:p>
          <a:p>
            <a:r>
              <a:rPr lang="es-CL" dirty="0" smtClean="0"/>
              <a:t>Perfeccionamiento de sistema de consulta de dictámenes para facilitar el acceso a usuarios.</a:t>
            </a:r>
          </a:p>
          <a:p>
            <a:r>
              <a:rPr lang="es-CL" dirty="0" smtClean="0"/>
              <a:t>Sistema de trazabilidad de trámites.</a:t>
            </a:r>
          </a:p>
          <a:p>
            <a:endParaRPr lang="es-CL" dirty="0" smtClean="0"/>
          </a:p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25883-4902-4155-8167-9D005BA5F4A3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80629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4000" b="1" dirty="0" smtClean="0"/>
              <a:t>Implementación: Consejo Superior Laboral y Fondo de Formación Sindical</a:t>
            </a:r>
            <a:endParaRPr lang="es-CL" sz="40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 smtClean="0"/>
              <a:t>Consejo Superior Laboral: se designa consejeros por Resolución No. 3 de la Subsecretaría del Trabajo, del 2/05/2017, tomada de razón por Contraloría el 16/06/17. </a:t>
            </a:r>
          </a:p>
          <a:p>
            <a:pPr lvl="1"/>
            <a:r>
              <a:rPr lang="es-CL" dirty="0" smtClean="0"/>
              <a:t>Lo componen 3 representantes de empleadores, 3 de trabajadores y 3 de gobierno. </a:t>
            </a:r>
          </a:p>
          <a:p>
            <a:pPr lvl="1"/>
            <a:r>
              <a:rPr lang="es-CL" dirty="0" smtClean="0"/>
              <a:t>Primera sesión: 22/05/2017. Hasta ahora, 5 sesiones. </a:t>
            </a:r>
          </a:p>
          <a:p>
            <a:pPr lvl="1"/>
            <a:r>
              <a:rPr lang="es-CL" dirty="0" smtClean="0"/>
              <a:t>Por unanimidad elige Presidenta (Claudia Donaire) y Vicepresidente (Alberto Salas).</a:t>
            </a:r>
          </a:p>
          <a:p>
            <a:pPr lvl="1"/>
            <a:r>
              <a:rPr lang="es-CL" dirty="0" smtClean="0"/>
              <a:t>Una de sus principales funciones es emitir un informe anual de evaluación y seguimiento de la Ley 20.940.</a:t>
            </a:r>
          </a:p>
          <a:p>
            <a:r>
              <a:rPr lang="es-CL" dirty="0" smtClean="0"/>
              <a:t>Fondo de Formación Sindical y Relaciones Laborales Colaborativas:</a:t>
            </a:r>
          </a:p>
          <a:p>
            <a:pPr lvl="1"/>
            <a:r>
              <a:rPr lang="es-CL" dirty="0" smtClean="0"/>
              <a:t>Consejo Superior Laboral aprobó los criterios generales de asignación de recursos</a:t>
            </a:r>
          </a:p>
          <a:p>
            <a:pPr lvl="1"/>
            <a:r>
              <a:rPr lang="es-CL" dirty="0" smtClean="0"/>
              <a:t>Implementa dos iniciativas: Escuelas Sindicales y Talleres Laborales para </a:t>
            </a:r>
            <a:r>
              <a:rPr lang="es-CL" dirty="0" err="1" smtClean="0"/>
              <a:t>MIPEs</a:t>
            </a:r>
            <a:endParaRPr lang="es-CL" dirty="0" smtClean="0"/>
          </a:p>
          <a:p>
            <a:pPr lvl="1"/>
            <a:r>
              <a:rPr lang="es-CL" dirty="0" smtClean="0"/>
              <a:t>A la fecha: 54 escuelas en plena ejecución; 30 talleres en licitación.  </a:t>
            </a:r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25883-4902-4155-8167-9D005BA5F4A3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278876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4000" b="1" dirty="0" smtClean="0"/>
              <a:t>Estadísticas bajo la nueva ley: Cantidad de negociaciones, empresas y trabajadores</a:t>
            </a:r>
            <a:endParaRPr lang="es-CL" sz="40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CL" sz="1800" dirty="0" smtClean="0"/>
              <a:t>El cuadro muestra la cantidad </a:t>
            </a:r>
            <a:r>
              <a:rPr lang="es-CL" sz="1800" dirty="0"/>
              <a:t>de </a:t>
            </a:r>
            <a:r>
              <a:rPr lang="es-CL" sz="1800" dirty="0" smtClean="0"/>
              <a:t>negociaciones iniciadas (así como </a:t>
            </a:r>
            <a:r>
              <a:rPr lang="es-CL" sz="1800" dirty="0"/>
              <a:t>empresas y trabajadores </a:t>
            </a:r>
            <a:r>
              <a:rPr lang="es-CL" sz="1800" dirty="0" smtClean="0"/>
              <a:t>involucrados), entre </a:t>
            </a:r>
            <a:r>
              <a:rPr lang="es-CL" sz="1800" dirty="0"/>
              <a:t>el 1 abril </a:t>
            </a:r>
            <a:r>
              <a:rPr lang="es-CL" sz="1800" dirty="0" smtClean="0"/>
              <a:t>y el </a:t>
            </a:r>
            <a:r>
              <a:rPr lang="es-CL" sz="1800" dirty="0"/>
              <a:t>30 </a:t>
            </a:r>
            <a:r>
              <a:rPr lang="es-CL" sz="1800" dirty="0" smtClean="0"/>
              <a:t>septiembre en los últimos 5 años. Muestra una leve disminución de negociaciones en relación al promedio de negociaciones de los últimos 5 años (1.149 versus 1.230), pero una leve alza en relación al promedio de trabajadores involucrados (169.681 versus 166.423). </a:t>
            </a:r>
          </a:p>
          <a:p>
            <a:pPr marL="0" indent="0">
              <a:buNone/>
            </a:pPr>
            <a:r>
              <a:rPr lang="es-CL" sz="1800" b="1" dirty="0" smtClean="0"/>
              <a:t> </a:t>
            </a:r>
            <a:endParaRPr lang="es-CL" sz="1800" dirty="0"/>
          </a:p>
          <a:p>
            <a:pPr marL="0" indent="0">
              <a:buNone/>
            </a:pPr>
            <a:endParaRPr lang="es-CL" dirty="0" smtClean="0"/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endParaRPr lang="es-CL" dirty="0" smtClean="0"/>
          </a:p>
          <a:p>
            <a:pPr marL="0" indent="0">
              <a:buNone/>
            </a:pPr>
            <a:r>
              <a:rPr lang="es-CL" sz="1200" dirty="0" smtClean="0"/>
              <a:t>		</a:t>
            </a:r>
          </a:p>
          <a:p>
            <a:pPr marL="0" indent="0">
              <a:buNone/>
            </a:pPr>
            <a:r>
              <a:rPr lang="es-CL" sz="1200" dirty="0" smtClean="0"/>
              <a:t>						Fuente: Dirección del Trabajo</a:t>
            </a:r>
            <a:endParaRPr lang="es-CL" sz="120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25883-4902-4155-8167-9D005BA5F4A3}" type="slidenum">
              <a:rPr lang="es-CL" smtClean="0"/>
              <a:t>9</a:t>
            </a:fld>
            <a:endParaRPr lang="es-CL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1343" y="2845594"/>
            <a:ext cx="7489314" cy="231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89656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1414</TotalTime>
  <Words>1446</Words>
  <Application>Microsoft Office PowerPoint</Application>
  <PresentationFormat>Panorámica</PresentationFormat>
  <Paragraphs>285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Tema de Office</vt:lpstr>
      <vt:lpstr>1_Tema de Office</vt:lpstr>
      <vt:lpstr>Implementación Ley 20.940, a 6 meses de su entrada en vigencia</vt:lpstr>
      <vt:lpstr>Presentación </vt:lpstr>
      <vt:lpstr>Presentación</vt:lpstr>
      <vt:lpstr>Implementación: Reglamentos</vt:lpstr>
      <vt:lpstr>Implementación: Dictámenes DT</vt:lpstr>
      <vt:lpstr>Implementación: Capacitación y difusión</vt:lpstr>
      <vt:lpstr>Implementación: Preparación y fortalecimiento DT </vt:lpstr>
      <vt:lpstr>Implementación: Consejo Superior Laboral y Fondo de Formación Sindical</vt:lpstr>
      <vt:lpstr>Estadísticas bajo la nueva ley: Cantidad de negociaciones, empresas y trabajadores</vt:lpstr>
      <vt:lpstr>Estadísticas bajo la nueva ley: Servicios Mínimos (SSMM)</vt:lpstr>
      <vt:lpstr>Estadísticas bajo la nueva ley: Servicios Mínimos (SSMM)  Destaca el alto porcentaje de acuerdo directo entre las partes (38,6%)</vt:lpstr>
      <vt:lpstr>Estadísticas bajo la nueva ley: Huelgas aprobadas y efectuadas</vt:lpstr>
      <vt:lpstr>Estadísticas bajo la nueva ley: Duración de Huelgas</vt:lpstr>
      <vt:lpstr> Estadísticas bajo la nueva ley: Reemplazo ilegal en Huelga  En 2016 se produjo una baja constatación de reemplazo ilegal comparado con años anteriores; proyectando 2017, se situaría en rango 2016.</vt:lpstr>
      <vt:lpstr>Estadísticas bajo la nueva ley: “Judicialización”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Ariel Meller Rosenblut</dc:creator>
  <cp:lastModifiedBy>Mauricio Alejandro Alvarez Espinoza</cp:lastModifiedBy>
  <cp:revision>83</cp:revision>
  <cp:lastPrinted>2017-10-03T12:23:07Z</cp:lastPrinted>
  <dcterms:created xsi:type="dcterms:W3CDTF">2017-01-10T18:56:32Z</dcterms:created>
  <dcterms:modified xsi:type="dcterms:W3CDTF">2017-10-03T12:27:49Z</dcterms:modified>
</cp:coreProperties>
</file>