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9" r:id="rId3"/>
    <p:sldId id="274" r:id="rId4"/>
    <p:sldId id="271" r:id="rId5"/>
    <p:sldId id="270" r:id="rId6"/>
    <p:sldId id="272" r:id="rId7"/>
    <p:sldId id="266" r:id="rId8"/>
    <p:sldId id="273" r:id="rId9"/>
    <p:sldId id="275"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2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B203F3-391A-4A22-97B8-F51E8CE241B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CD0B4BED-A6F9-4FB7-AAB0-A09CD540CC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AB7F5213-8FE2-4280-9514-6426A024C852}"/>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5" name="Marcador de pie de página 4">
            <a:extLst>
              <a:ext uri="{FF2B5EF4-FFF2-40B4-BE49-F238E27FC236}">
                <a16:creationId xmlns:a16="http://schemas.microsoft.com/office/drawing/2014/main" id="{D2E6DBB3-5100-4747-BAF4-D202DFD35DA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2F1CFE7-7675-433D-B5F7-0C67E0119C2D}"/>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4097310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7C4155-32A8-4F2A-887C-2B2CE4FBD41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8073F4F-836A-4895-B9B9-C8319D0FC44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D539894-FCFE-44B5-8DD8-023344C98B2A}"/>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5" name="Marcador de pie de página 4">
            <a:extLst>
              <a:ext uri="{FF2B5EF4-FFF2-40B4-BE49-F238E27FC236}">
                <a16:creationId xmlns:a16="http://schemas.microsoft.com/office/drawing/2014/main" id="{C58DA38F-EBB0-4502-A85F-BD2ACE45E7B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E7AC33C-3001-43D3-AF69-D5A77D79C501}"/>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1525209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BD3CEB8-B0D9-4672-AF16-4EB3642E641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C333061F-22CD-4566-92B7-3AB90C97D16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820500B-CE5E-452B-97F9-4E416E4E9B9F}"/>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5" name="Marcador de pie de página 4">
            <a:extLst>
              <a:ext uri="{FF2B5EF4-FFF2-40B4-BE49-F238E27FC236}">
                <a16:creationId xmlns:a16="http://schemas.microsoft.com/office/drawing/2014/main" id="{2894B9CB-04F6-4CBE-A0EB-EDF1CC59DE9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705E9F6-49B1-4E6D-A85B-2ED392D90EE3}"/>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241040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F77692-1E6B-45A5-98C7-4EE8B9435D4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0624B17-45F9-43ED-BB94-030EEE4E0C0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A268CF6-9174-47B9-8A40-2C51BD3B9ECE}"/>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5" name="Marcador de pie de página 4">
            <a:extLst>
              <a:ext uri="{FF2B5EF4-FFF2-40B4-BE49-F238E27FC236}">
                <a16:creationId xmlns:a16="http://schemas.microsoft.com/office/drawing/2014/main" id="{B311980E-7967-469F-9AB6-A55A5FC4C8A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E110EC9-FA98-4B81-9A21-350E3E239B5E}"/>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3042044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A4809A-0C03-44C1-A393-7ECA501B647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317396A-ABF5-4137-81BF-4D5EAD8FEE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3E90BC6-6DEB-463A-92F0-12F109EF8938}"/>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5" name="Marcador de pie de página 4">
            <a:extLst>
              <a:ext uri="{FF2B5EF4-FFF2-40B4-BE49-F238E27FC236}">
                <a16:creationId xmlns:a16="http://schemas.microsoft.com/office/drawing/2014/main" id="{646B1AA0-2C1F-43BB-ABC6-883ECFB5A41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EACDC75-1F01-4442-848E-A28FB42EB179}"/>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674537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291062-436D-4CA9-9D4C-4DD5BB36BAC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69B226F-B542-4A4F-AC31-F3D5A4DD7DD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9CBF932A-2F27-4EDA-988B-C1DA7779903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04CCF880-FDE7-40D9-B222-DE4BF8B6F1B5}"/>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6" name="Marcador de pie de página 5">
            <a:extLst>
              <a:ext uri="{FF2B5EF4-FFF2-40B4-BE49-F238E27FC236}">
                <a16:creationId xmlns:a16="http://schemas.microsoft.com/office/drawing/2014/main" id="{60239C21-D8CB-419A-AA25-22C21BED3C3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BA1FF50-4752-49BA-A17E-A014B81F4353}"/>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2344891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0E6946-74C4-4A28-9548-7D3155F8CC2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167BBBF-38A1-4D8C-9F7A-D19E3CA58F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FEB4841-0E0B-4564-8662-EA8C2C6CEB3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7724BD1A-A349-49F6-892B-BA02EFFEEF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01D40FD-3BAD-4D7C-A6C0-BE040879634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E7CA9BD0-ED73-4AF9-BD72-C36AC853692F}"/>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8" name="Marcador de pie de página 7">
            <a:extLst>
              <a:ext uri="{FF2B5EF4-FFF2-40B4-BE49-F238E27FC236}">
                <a16:creationId xmlns:a16="http://schemas.microsoft.com/office/drawing/2014/main" id="{DE051289-AB5E-4F00-B9DF-0F493EBDC1CB}"/>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18629FAA-FE4D-4A97-BA1C-B8869D61A38B}"/>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1288781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32610-4293-4F89-BF65-C1692FFDAED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9827103C-18CE-4BE0-96D6-87331B04FA00}"/>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4" name="Marcador de pie de página 3">
            <a:extLst>
              <a:ext uri="{FF2B5EF4-FFF2-40B4-BE49-F238E27FC236}">
                <a16:creationId xmlns:a16="http://schemas.microsoft.com/office/drawing/2014/main" id="{BFA3173D-1309-4B71-B013-F265BDE166D3}"/>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CD805934-1793-4F11-9BE5-3548EA26F4C2}"/>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506925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31851D4-CFAC-4FE7-9104-C2AF6866166B}"/>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3" name="Marcador de pie de página 2">
            <a:extLst>
              <a:ext uri="{FF2B5EF4-FFF2-40B4-BE49-F238E27FC236}">
                <a16:creationId xmlns:a16="http://schemas.microsoft.com/office/drawing/2014/main" id="{3E5234AE-0B32-4A14-A344-C13B38E84855}"/>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AEA38F9E-8086-4CB8-A835-CCA6E33C780C}"/>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2942548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A40C0D-ED8F-45D1-8D27-07DCED4C41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A03ECC06-F0C3-43DE-B9E4-1B021D1F79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2DCD1A9F-6237-4C81-9283-12CFD7B6D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4D0CB6-4E4A-4A7B-81CE-BA14BC98FC09}"/>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6" name="Marcador de pie de página 5">
            <a:extLst>
              <a:ext uri="{FF2B5EF4-FFF2-40B4-BE49-F238E27FC236}">
                <a16:creationId xmlns:a16="http://schemas.microsoft.com/office/drawing/2014/main" id="{7AAB026D-47CA-455F-B284-25071D38D93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6C8E254A-3870-46E2-9609-ACA37BFDD072}"/>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326382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BDC3C0-8E10-493B-AA75-CBE6144F79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9C5289E3-B55D-4FAD-9215-BF3E6C0D87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97F432E1-CF99-4B3E-AC6F-05A44FEC6A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23CA67-3270-46BC-BF1A-A6474C17DA8B}"/>
              </a:ext>
            </a:extLst>
          </p:cNvPr>
          <p:cNvSpPr>
            <a:spLocks noGrp="1"/>
          </p:cNvSpPr>
          <p:nvPr>
            <p:ph type="dt" sz="half" idx="10"/>
          </p:nvPr>
        </p:nvSpPr>
        <p:spPr/>
        <p:txBody>
          <a:bodyPr/>
          <a:lstStyle/>
          <a:p>
            <a:fld id="{F93AEA57-37DB-4F7E-8589-B726F375F6E6}" type="datetimeFigureOut">
              <a:rPr lang="es-CL" smtClean="0"/>
              <a:t>10-06-2022</a:t>
            </a:fld>
            <a:endParaRPr lang="es-CL"/>
          </a:p>
        </p:txBody>
      </p:sp>
      <p:sp>
        <p:nvSpPr>
          <p:cNvPr id="6" name="Marcador de pie de página 5">
            <a:extLst>
              <a:ext uri="{FF2B5EF4-FFF2-40B4-BE49-F238E27FC236}">
                <a16:creationId xmlns:a16="http://schemas.microsoft.com/office/drawing/2014/main" id="{6018940F-A72E-42CD-ABF0-E3B2704DC566}"/>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7BF9BC6-8F18-41D9-87DF-CC70F4BC7C3A}"/>
              </a:ext>
            </a:extLst>
          </p:cNvPr>
          <p:cNvSpPr>
            <a:spLocks noGrp="1"/>
          </p:cNvSpPr>
          <p:nvPr>
            <p:ph type="sldNum" sz="quarter" idx="12"/>
          </p:nvPr>
        </p:nvSpPr>
        <p:spPr/>
        <p:txBody>
          <a:bodyPr/>
          <a:lstStyle/>
          <a:p>
            <a:fld id="{EBA0CFB1-5115-4D68-930E-B27EABD23276}" type="slidenum">
              <a:rPr lang="es-CL" smtClean="0"/>
              <a:t>‹Nº›</a:t>
            </a:fld>
            <a:endParaRPr lang="es-CL"/>
          </a:p>
        </p:txBody>
      </p:sp>
    </p:spTree>
    <p:extLst>
      <p:ext uri="{BB962C8B-B14F-4D97-AF65-F5344CB8AC3E}">
        <p14:creationId xmlns:p14="http://schemas.microsoft.com/office/powerpoint/2010/main" val="3855864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99EFA9C-BDCB-4E17-A710-FA6ABF8292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B1763E7-0481-441D-80C3-F76C326D70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E0F36FB-9C5B-4B91-8983-AED26C5FC7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AEA57-37DB-4F7E-8589-B726F375F6E6}" type="datetimeFigureOut">
              <a:rPr lang="es-CL" smtClean="0"/>
              <a:t>10-06-2022</a:t>
            </a:fld>
            <a:endParaRPr lang="es-CL"/>
          </a:p>
        </p:txBody>
      </p:sp>
      <p:sp>
        <p:nvSpPr>
          <p:cNvPr id="5" name="Marcador de pie de página 4">
            <a:extLst>
              <a:ext uri="{FF2B5EF4-FFF2-40B4-BE49-F238E27FC236}">
                <a16:creationId xmlns:a16="http://schemas.microsoft.com/office/drawing/2014/main" id="{6554B231-5E84-40FF-9C45-A99E6C0446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C0ABFD48-4D4A-44B9-9CB8-D2B851B142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0CFB1-5115-4D68-930E-B27EABD23276}" type="slidenum">
              <a:rPr lang="es-CL" smtClean="0"/>
              <a:t>‹Nº›</a:t>
            </a:fld>
            <a:endParaRPr lang="es-CL"/>
          </a:p>
        </p:txBody>
      </p:sp>
    </p:spTree>
    <p:extLst>
      <p:ext uri="{BB962C8B-B14F-4D97-AF65-F5344CB8AC3E}">
        <p14:creationId xmlns:p14="http://schemas.microsoft.com/office/powerpoint/2010/main" val="2129518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enado.cl/appsenado/templates/tramitacion/index.php?boletin_ini=11179-13"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a:extLst>
              <a:ext uri="{FF2B5EF4-FFF2-40B4-BE49-F238E27FC236}">
                <a16:creationId xmlns:a16="http://schemas.microsoft.com/office/drawing/2014/main" id="{543D2133-7C75-47CD-A8A6-850C556D830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6" name="Imagen 5">
            <a:extLst>
              <a:ext uri="{FF2B5EF4-FFF2-40B4-BE49-F238E27FC236}">
                <a16:creationId xmlns:a16="http://schemas.microsoft.com/office/drawing/2014/main" id="{49FF8406-B8D9-4408-A3F5-D1E6BB526F89}"/>
              </a:ext>
            </a:extLst>
          </p:cNvPr>
          <p:cNvPicPr>
            <a:picLocks noChangeAspect="1"/>
          </p:cNvPicPr>
          <p:nvPr/>
        </p:nvPicPr>
        <p:blipFill>
          <a:blip r:embed="rId2"/>
          <a:stretch>
            <a:fillRect/>
          </a:stretch>
        </p:blipFill>
        <p:spPr>
          <a:xfrm>
            <a:off x="0" y="0"/>
            <a:ext cx="6875675" cy="6858000"/>
          </a:xfrm>
          <a:prstGeom prst="rect">
            <a:avLst/>
          </a:prstGeom>
        </p:spPr>
      </p:pic>
      <p:sp>
        <p:nvSpPr>
          <p:cNvPr id="7" name="Rectángulo 6">
            <a:extLst>
              <a:ext uri="{FF2B5EF4-FFF2-40B4-BE49-F238E27FC236}">
                <a16:creationId xmlns:a16="http://schemas.microsoft.com/office/drawing/2014/main" id="{2CED5891-BB39-49BF-B15E-608681011626}"/>
              </a:ext>
            </a:extLst>
          </p:cNvPr>
          <p:cNvSpPr/>
          <p:nvPr/>
        </p:nvSpPr>
        <p:spPr>
          <a:xfrm>
            <a:off x="6962274" y="1223100"/>
            <a:ext cx="5005137" cy="464742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pPr algn="ctr"/>
            <a:r>
              <a:rPr lang="es-ES" sz="2000" b="1" dirty="0">
                <a:solidFill>
                  <a:srgbClr val="002060"/>
                </a:solidFill>
                <a:latin typeface="Arial Nova" panose="020B0504020202020204" pitchFamily="34" charset="0"/>
                <a:cs typeface="Arial" panose="020B0604020202020204" pitchFamily="34" charset="0"/>
              </a:rPr>
              <a:t>Comentarios al Boletín </a:t>
            </a:r>
            <a:r>
              <a:rPr lang="es-CL" sz="2000" b="1" dirty="0">
                <a:solidFill>
                  <a:srgbClr val="002060"/>
                </a:solidFill>
                <a:latin typeface="Arial Nova" panose="020B0504020202020204" pitchFamily="34" charset="0"/>
                <a:cs typeface="Arial" panose="020B0604020202020204" pitchFamily="34" charset="0"/>
                <a:hlinkClick r:id="rId3" tooltip="Ver datos del proyecto">
                  <a:extLst>
                    <a:ext uri="{A12FA001-AC4F-418D-AE19-62706E023703}">
                      <ahyp:hlinkClr xmlns:ahyp="http://schemas.microsoft.com/office/drawing/2018/hyperlinkcolor" val="tx"/>
                    </a:ext>
                  </a:extLst>
                </a:hlinkClick>
              </a:rPr>
              <a:t>11179-13</a:t>
            </a:r>
            <a:endParaRPr lang="es-ES" sz="2000" b="1" dirty="0">
              <a:solidFill>
                <a:srgbClr val="002060"/>
              </a:solidFill>
              <a:latin typeface="Arial Nova" panose="020B0504020202020204" pitchFamily="34" charset="0"/>
              <a:cs typeface="Arial" panose="020B0604020202020204" pitchFamily="34" charset="0"/>
            </a:endParaRPr>
          </a:p>
          <a:p>
            <a:pPr algn="ctr"/>
            <a:endParaRPr lang="es-MX" sz="2000" dirty="0">
              <a:solidFill>
                <a:srgbClr val="002060"/>
              </a:solidFill>
              <a:latin typeface="Arial Nova" panose="020B0504020202020204" pitchFamily="34" charset="0"/>
              <a:cs typeface="Arial" panose="020B0604020202020204" pitchFamily="34" charset="0"/>
            </a:endParaRPr>
          </a:p>
          <a:p>
            <a:pPr algn="ctr"/>
            <a:r>
              <a:rPr lang="es-MX" sz="2000" dirty="0">
                <a:solidFill>
                  <a:srgbClr val="002060"/>
                </a:solidFill>
                <a:latin typeface="Arial Nova" panose="020B0504020202020204" pitchFamily="34" charset="0"/>
                <a:cs typeface="Arial" panose="020B0604020202020204" pitchFamily="34" charset="0"/>
              </a:rPr>
              <a:t>“Modifica el Código del Trabajo con el objeto de reducir la jornada máxima semanal a 40 horas”</a:t>
            </a: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r>
              <a:rPr lang="es-MX" b="1" dirty="0">
                <a:solidFill>
                  <a:srgbClr val="002060"/>
                </a:solidFill>
                <a:latin typeface="Arial Nova" panose="020B0504020202020204" pitchFamily="34" charset="0"/>
                <a:cs typeface="Arial" panose="020B0604020202020204" pitchFamily="34" charset="0"/>
              </a:rPr>
              <a:t>Jaime Salinas Toledo</a:t>
            </a:r>
          </a:p>
          <a:p>
            <a:pPr algn="ctr"/>
            <a:r>
              <a:rPr lang="es-MX" dirty="0">
                <a:solidFill>
                  <a:srgbClr val="002060"/>
                </a:solidFill>
                <a:latin typeface="Arial Nova" panose="020B0504020202020204" pitchFamily="34" charset="0"/>
                <a:cs typeface="Arial" panose="020B0604020202020204" pitchFamily="34" charset="0"/>
              </a:rPr>
              <a:t>Abogado. Presidente CIDTRA</a:t>
            </a:r>
          </a:p>
          <a:p>
            <a:pPr algn="ctr"/>
            <a:endParaRPr lang="es-CL" sz="2000" b="1" dirty="0">
              <a:solidFill>
                <a:srgbClr val="002060"/>
              </a:solidFill>
              <a:latin typeface="Arial Nova" panose="020B0504020202020204" pitchFamily="34" charset="0"/>
              <a:cs typeface="Arial" panose="020B0604020202020204" pitchFamily="34" charset="0"/>
            </a:endParaRPr>
          </a:p>
        </p:txBody>
      </p:sp>
    </p:spTree>
    <p:extLst>
      <p:ext uri="{BB962C8B-B14F-4D97-AF65-F5344CB8AC3E}">
        <p14:creationId xmlns:p14="http://schemas.microsoft.com/office/powerpoint/2010/main" val="251082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8E0FD5FB-4C64-447B-A11D-B2D4023F66F8}"/>
              </a:ext>
            </a:extLst>
          </p:cNvPr>
          <p:cNvSpPr/>
          <p:nvPr/>
        </p:nvSpPr>
        <p:spPr>
          <a:xfrm>
            <a:off x="383222" y="557888"/>
            <a:ext cx="11228770" cy="1464521"/>
          </a:xfrm>
          <a:prstGeom prst="rect">
            <a:avLst/>
          </a:prstGeom>
          <a:solidFill>
            <a:schemeClr val="bg1"/>
          </a:solidFill>
          <a:ln>
            <a:solidFill>
              <a:srgbClr val="002060"/>
            </a:solidFill>
          </a:ln>
          <a:effectLst>
            <a:outerShdw blurRad="149987" dist="250190" dir="846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JORNADA ORDINARIA MÁXIMA SEMANAL. </a:t>
            </a:r>
          </a:p>
          <a:p>
            <a:pPr algn="ctr"/>
            <a:r>
              <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DISTRIBUCIÓN Y LIMITES DIARIOS</a:t>
            </a:r>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NO TRATADOS POR EL PROYECTO</a:t>
            </a:r>
            <a:endParaRPr lang="es-CL" sz="1600" b="1" dirty="0">
              <a:solidFill>
                <a:srgbClr val="FF0000"/>
              </a:solidFill>
              <a:latin typeface="Arial" panose="020B0604020202020204" pitchFamily="34" charset="0"/>
              <a:cs typeface="Arial" panose="020B0604020202020204" pitchFamily="34" charset="0"/>
            </a:endParaRPr>
          </a:p>
          <a:p>
            <a:pPr algn="just"/>
            <a:endParaRPr lang="es-CL" sz="1600" b="1" dirty="0">
              <a:solidFill>
                <a:srgbClr val="FF0000"/>
              </a:solidFill>
              <a:latin typeface="Arial" panose="020B0604020202020204" pitchFamily="34" charset="0"/>
              <a:cs typeface="Arial" panose="020B0604020202020204" pitchFamily="34" charset="0"/>
            </a:endParaRPr>
          </a:p>
          <a:p>
            <a:pPr algn="just"/>
            <a:r>
              <a:rPr lang="es-CL" sz="1600" b="1" dirty="0">
                <a:solidFill>
                  <a:srgbClr val="002060"/>
                </a:solidFill>
                <a:latin typeface="Arial" panose="020B0604020202020204" pitchFamily="34" charset="0"/>
                <a:cs typeface="Arial" panose="020B0604020202020204" pitchFamily="34" charset="0"/>
              </a:rPr>
              <a:t>Actualmente, la jornada semanal de 45 horas </a:t>
            </a:r>
            <a:r>
              <a:rPr lang="es-CL" sz="1600" b="1" u="sng" dirty="0">
                <a:solidFill>
                  <a:srgbClr val="002060"/>
                </a:solidFill>
                <a:latin typeface="Arial" panose="020B0604020202020204" pitchFamily="34" charset="0"/>
                <a:cs typeface="Arial" panose="020B0604020202020204" pitchFamily="34" charset="0"/>
              </a:rPr>
              <a:t>no se puede distribuir en menos de 5 ni en más de 6 días. </a:t>
            </a:r>
          </a:p>
          <a:p>
            <a:pPr algn="just"/>
            <a:r>
              <a:rPr lang="es-CL" sz="1600" b="1" dirty="0">
                <a:solidFill>
                  <a:srgbClr val="002060"/>
                </a:solidFill>
                <a:latin typeface="Arial" panose="020B0604020202020204" pitchFamily="34" charset="0"/>
                <a:cs typeface="Arial" panose="020B0604020202020204" pitchFamily="34" charset="0"/>
              </a:rPr>
              <a:t>Asimismo, el </a:t>
            </a:r>
            <a:r>
              <a:rPr lang="es-CL" sz="1600" b="1" u="sng" dirty="0">
                <a:solidFill>
                  <a:srgbClr val="002060"/>
                </a:solidFill>
                <a:latin typeface="Arial" panose="020B0604020202020204" pitchFamily="34" charset="0"/>
                <a:cs typeface="Arial" panose="020B0604020202020204" pitchFamily="34" charset="0"/>
              </a:rPr>
              <a:t>máximo diario </a:t>
            </a:r>
            <a:r>
              <a:rPr lang="es-CL" sz="1600" b="1" dirty="0">
                <a:solidFill>
                  <a:srgbClr val="002060"/>
                </a:solidFill>
                <a:latin typeface="Arial" panose="020B0604020202020204" pitchFamily="34" charset="0"/>
                <a:cs typeface="Arial" panose="020B0604020202020204" pitchFamily="34" charset="0"/>
              </a:rPr>
              <a:t>de horas de trabajo, en jornada ordinaria, es de </a:t>
            </a:r>
            <a:r>
              <a:rPr lang="es-CL" sz="1600" b="1" u="sng" dirty="0">
                <a:solidFill>
                  <a:srgbClr val="002060"/>
                </a:solidFill>
                <a:latin typeface="Arial" panose="020B0604020202020204" pitchFamily="34" charset="0"/>
                <a:cs typeface="Arial" panose="020B0604020202020204" pitchFamily="34" charset="0"/>
              </a:rPr>
              <a:t>10 horas. </a:t>
            </a:r>
            <a:endParaRPr lang="es-CL" sz="1600" b="1" dirty="0">
              <a:solidFill>
                <a:srgbClr val="002060"/>
              </a:solidFill>
              <a:latin typeface="Arial" panose="020B0604020202020204" pitchFamily="34" charset="0"/>
              <a:cs typeface="Arial" panose="020B0604020202020204" pitchFamily="34" charset="0"/>
            </a:endParaRPr>
          </a:p>
        </p:txBody>
      </p:sp>
      <p:pic>
        <p:nvPicPr>
          <p:cNvPr id="12" name="Picture 2">
            <a:extLst>
              <a:ext uri="{FF2B5EF4-FFF2-40B4-BE49-F238E27FC236}">
                <a16:creationId xmlns:a16="http://schemas.microsoft.com/office/drawing/2014/main" id="{88889120-9738-4C81-980C-0DBF1D206C8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7" r="-583" b="18580"/>
          <a:stretch/>
        </p:blipFill>
        <p:spPr bwMode="auto">
          <a:xfrm>
            <a:off x="10447539" y="108432"/>
            <a:ext cx="1660123" cy="1027303"/>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esquinas redondeadas 2">
            <a:extLst>
              <a:ext uri="{FF2B5EF4-FFF2-40B4-BE49-F238E27FC236}">
                <a16:creationId xmlns:a16="http://schemas.microsoft.com/office/drawing/2014/main" id="{1903AADC-381B-4AB7-A7CF-0326275FE750}"/>
              </a:ext>
            </a:extLst>
          </p:cNvPr>
          <p:cNvSpPr/>
          <p:nvPr/>
        </p:nvSpPr>
        <p:spPr>
          <a:xfrm>
            <a:off x="383222" y="2385931"/>
            <a:ext cx="3794892" cy="303231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b="1" dirty="0">
                <a:solidFill>
                  <a:srgbClr val="FFFF00"/>
                </a:solidFill>
                <a:effectLst>
                  <a:outerShdw blurRad="38100" dist="38100" dir="2700000" algn="tl">
                    <a:srgbClr val="000000">
                      <a:alpha val="43137"/>
                    </a:srgbClr>
                  </a:outerShdw>
                </a:effectLst>
              </a:rPr>
              <a:t>CÓDIGO DEL TRABAJO. ARTÍCULO 28.</a:t>
            </a:r>
          </a:p>
          <a:p>
            <a:pPr algn="just"/>
            <a:r>
              <a:rPr lang="es-MX" sz="1600" i="1" dirty="0">
                <a:solidFill>
                  <a:schemeClr val="bg1"/>
                </a:solidFill>
              </a:rPr>
              <a:t>“El máximo semanal establecido en el inciso primero del artículo 22 no podrá distribuirse en más de seis ni en menos de cinco días.</a:t>
            </a:r>
          </a:p>
          <a:p>
            <a:pPr algn="just"/>
            <a:endParaRPr lang="es-MX" sz="1600" i="1" dirty="0">
              <a:solidFill>
                <a:schemeClr val="bg1"/>
              </a:solidFill>
            </a:endParaRPr>
          </a:p>
          <a:p>
            <a:pPr algn="just"/>
            <a:r>
              <a:rPr lang="es-MX" sz="1600" i="1" dirty="0">
                <a:solidFill>
                  <a:schemeClr val="bg1"/>
                </a:solidFill>
              </a:rPr>
              <a:t>En ningún caso la jornada ordinaria podrá exceder de diez horas por día, sin perjuicio de lo dispuesto en el inciso final del artículo 38”.</a:t>
            </a:r>
            <a:r>
              <a:rPr lang="es-CL" sz="1600" i="1" dirty="0">
                <a:solidFill>
                  <a:schemeClr val="bg1"/>
                </a:solidFill>
              </a:rPr>
              <a:t> </a:t>
            </a:r>
            <a:endParaRPr lang="es-CL" sz="1600" dirty="0">
              <a:solidFill>
                <a:schemeClr val="bg1"/>
              </a:solidFill>
            </a:endParaRPr>
          </a:p>
        </p:txBody>
      </p:sp>
      <p:sp>
        <p:nvSpPr>
          <p:cNvPr id="6" name="Rectángulo 5">
            <a:extLst>
              <a:ext uri="{FF2B5EF4-FFF2-40B4-BE49-F238E27FC236}">
                <a16:creationId xmlns:a16="http://schemas.microsoft.com/office/drawing/2014/main" id="{28BE0C92-1B1B-4021-A6C5-DBA58761AB92}"/>
              </a:ext>
            </a:extLst>
          </p:cNvPr>
          <p:cNvSpPr/>
          <p:nvPr/>
        </p:nvSpPr>
        <p:spPr>
          <a:xfrm>
            <a:off x="298805" y="5520157"/>
            <a:ext cx="11544083" cy="584775"/>
          </a:xfrm>
          <a:prstGeom prst="rect">
            <a:avLst/>
          </a:prstGeom>
          <a:solidFill>
            <a:srgbClr val="FFFF00"/>
          </a:solidFill>
          <a:ln w="57150">
            <a:solidFill>
              <a:schemeClr val="tx1"/>
            </a:solidFill>
          </a:ln>
        </p:spPr>
        <p:txBody>
          <a:bodyPr wrap="square">
            <a:spAutoFit/>
          </a:bodyPr>
          <a:lstStyle/>
          <a:p>
            <a:pPr lvl="1" algn="just"/>
            <a:r>
              <a:rPr lang="es-CL" sz="1600" b="1" u="sng" dirty="0">
                <a:solidFill>
                  <a:srgbClr val="002060"/>
                </a:solidFill>
                <a:latin typeface="Arial" panose="020B0604020202020204" pitchFamily="34" charset="0"/>
                <a:cs typeface="Arial" panose="020B0604020202020204" pitchFamily="34" charset="0"/>
              </a:rPr>
              <a:t>CONCLUSIÓN</a:t>
            </a:r>
            <a:r>
              <a:rPr lang="es-CL" sz="1600" b="1" dirty="0">
                <a:solidFill>
                  <a:srgbClr val="002060"/>
                </a:solidFill>
                <a:latin typeface="Arial" panose="020B0604020202020204" pitchFamily="34" charset="0"/>
                <a:cs typeface="Arial" panose="020B0604020202020204" pitchFamily="34" charset="0"/>
              </a:rPr>
              <a:t>: Es necesario modificar el artículo 28 para precisar que la jornada ordinaria semanal se podrá distribuir en no menos de 4 ni en más de 6 días a la semana. Así se puede crear un sistema 4x3 legal de base.</a:t>
            </a:r>
          </a:p>
        </p:txBody>
      </p:sp>
      <p:sp>
        <p:nvSpPr>
          <p:cNvPr id="7" name="Rectángulo 6">
            <a:extLst>
              <a:ext uri="{FF2B5EF4-FFF2-40B4-BE49-F238E27FC236}">
                <a16:creationId xmlns:a16="http://schemas.microsoft.com/office/drawing/2014/main" id="{94319E5E-691C-40B6-83EC-D7DFAFE99AF6}"/>
              </a:ext>
            </a:extLst>
          </p:cNvPr>
          <p:cNvSpPr/>
          <p:nvPr/>
        </p:nvSpPr>
        <p:spPr>
          <a:xfrm>
            <a:off x="4459704" y="2304639"/>
            <a:ext cx="7152288" cy="3032314"/>
          </a:xfrm>
          <a:prstGeom prst="rect">
            <a:avLst/>
          </a:prstGeom>
          <a:solidFill>
            <a:schemeClr val="bg1"/>
          </a:solidFill>
          <a:ln>
            <a:solidFill>
              <a:srgbClr val="002060"/>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L" sz="1600" dirty="0">
                <a:solidFill>
                  <a:srgbClr val="002060"/>
                </a:solidFill>
                <a:latin typeface="Arial" panose="020B0604020202020204" pitchFamily="34" charset="0"/>
                <a:cs typeface="Arial" panose="020B0604020202020204" pitchFamily="34" charset="0"/>
              </a:rPr>
              <a:t>El </a:t>
            </a:r>
            <a:r>
              <a:rPr lang="es-CL" sz="1600" u="sng" dirty="0">
                <a:solidFill>
                  <a:srgbClr val="002060"/>
                </a:solidFill>
                <a:latin typeface="Arial" panose="020B0604020202020204" pitchFamily="34" charset="0"/>
                <a:cs typeface="Arial" panose="020B0604020202020204" pitchFamily="34" charset="0"/>
              </a:rPr>
              <a:t>proyecto nada menciona sobre algún ajuste al artículo 28 </a:t>
            </a:r>
            <a:r>
              <a:rPr lang="es-CL" sz="1600" dirty="0">
                <a:solidFill>
                  <a:srgbClr val="002060"/>
                </a:solidFill>
                <a:latin typeface="Arial" panose="020B0604020202020204" pitchFamily="34" charset="0"/>
                <a:cs typeface="Arial" panose="020B0604020202020204" pitchFamily="34" charset="0"/>
              </a:rPr>
              <a:t>en materia de distribución ni límites máximos, </a:t>
            </a:r>
            <a:r>
              <a:rPr lang="es-CL" sz="1600" b="1" dirty="0">
                <a:solidFill>
                  <a:srgbClr val="002060"/>
                </a:solidFill>
                <a:latin typeface="Arial" panose="020B0604020202020204" pitchFamily="34" charset="0"/>
                <a:cs typeface="Arial" panose="020B0604020202020204" pitchFamily="34" charset="0"/>
              </a:rPr>
              <a:t>lo que es necesario corregir.</a:t>
            </a:r>
            <a:r>
              <a:rPr lang="es-CL" sz="1600" dirty="0">
                <a:solidFill>
                  <a:srgbClr val="002060"/>
                </a:solidFill>
                <a:latin typeface="Arial" panose="020B0604020202020204" pitchFamily="34" charset="0"/>
                <a:cs typeface="Arial" panose="020B0604020202020204" pitchFamily="34" charset="0"/>
              </a:rPr>
              <a:t> </a:t>
            </a:r>
          </a:p>
          <a:p>
            <a:pPr algn="just"/>
            <a:endParaRPr lang="es-CL" sz="1600" dirty="0">
              <a:solidFill>
                <a:srgbClr val="002060"/>
              </a:solidFill>
              <a:latin typeface="Arial" panose="020B0604020202020204" pitchFamily="34" charset="0"/>
              <a:cs typeface="Arial" panose="020B0604020202020204" pitchFamily="34" charset="0"/>
            </a:endParaRPr>
          </a:p>
          <a:p>
            <a:pPr algn="just"/>
            <a:r>
              <a:rPr lang="es-CL" sz="1600" dirty="0">
                <a:solidFill>
                  <a:srgbClr val="002060"/>
                </a:solidFill>
                <a:latin typeface="Arial" panose="020B0604020202020204" pitchFamily="34" charset="0"/>
                <a:cs typeface="Arial" panose="020B0604020202020204" pitchFamily="34" charset="0"/>
              </a:rPr>
              <a:t>Con la actual jornada semanal de 45 horas, la distribución y límites máximos diarios son coherentes entre sí (podemos tener 4 días con jornadas de 10 horas y un 5to día con 5 horas).</a:t>
            </a:r>
          </a:p>
          <a:p>
            <a:pPr algn="just"/>
            <a:endParaRPr lang="es-CL" sz="1600" dirty="0">
              <a:solidFill>
                <a:srgbClr val="002060"/>
              </a:solidFill>
              <a:latin typeface="Arial" panose="020B0604020202020204" pitchFamily="34" charset="0"/>
              <a:cs typeface="Arial" panose="020B0604020202020204" pitchFamily="34" charset="0"/>
            </a:endParaRPr>
          </a:p>
          <a:p>
            <a:pPr algn="just"/>
            <a:r>
              <a:rPr lang="es-CL" sz="1600" dirty="0">
                <a:solidFill>
                  <a:srgbClr val="002060"/>
                </a:solidFill>
                <a:latin typeface="Arial" panose="020B0604020202020204" pitchFamily="34" charset="0"/>
                <a:cs typeface="Arial" panose="020B0604020202020204" pitchFamily="34" charset="0"/>
              </a:rPr>
              <a:t>Sin embargo, una reducción de la jornada ordinaria resulta contradictoria con el artículo 28, por cuanto de mantenerse el proyecto tal como es propuesto, no sería posible trabajar 10 horas durante 4 días seguidos, estando obligadas las partes a distribuir la jornada de trabajo en un mínimo de 5 días.</a:t>
            </a:r>
          </a:p>
        </p:txBody>
      </p:sp>
      <p:sp>
        <p:nvSpPr>
          <p:cNvPr id="8" name="Rectángulo 7">
            <a:extLst>
              <a:ext uri="{FF2B5EF4-FFF2-40B4-BE49-F238E27FC236}">
                <a16:creationId xmlns:a16="http://schemas.microsoft.com/office/drawing/2014/main" id="{9202BB0C-1FEA-4C67-9D10-AB36B31744E7}"/>
              </a:ext>
            </a:extLst>
          </p:cNvPr>
          <p:cNvSpPr/>
          <p:nvPr/>
        </p:nvSpPr>
        <p:spPr>
          <a:xfrm>
            <a:off x="28116" y="43815"/>
            <a:ext cx="541379" cy="488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a:solidFill>
                  <a:srgbClr val="FF0000"/>
                </a:solidFill>
                <a:effectLst>
                  <a:outerShdw blurRad="38100" dist="38100" dir="2700000" algn="tl">
                    <a:srgbClr val="000000">
                      <a:alpha val="43137"/>
                    </a:srgbClr>
                  </a:outerShdw>
                </a:effectLst>
              </a:rPr>
              <a:t>1</a:t>
            </a:r>
          </a:p>
        </p:txBody>
      </p:sp>
    </p:spTree>
    <p:extLst>
      <p:ext uri="{BB962C8B-B14F-4D97-AF65-F5344CB8AC3E}">
        <p14:creationId xmlns:p14="http://schemas.microsoft.com/office/powerpoint/2010/main" val="4122911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8E0FD5FB-4C64-447B-A11D-B2D4023F66F8}"/>
              </a:ext>
            </a:extLst>
          </p:cNvPr>
          <p:cNvSpPr/>
          <p:nvPr/>
        </p:nvSpPr>
        <p:spPr>
          <a:xfrm>
            <a:off x="383223" y="627147"/>
            <a:ext cx="11228770" cy="1027304"/>
          </a:xfrm>
          <a:prstGeom prst="rect">
            <a:avLst/>
          </a:prstGeom>
          <a:solidFill>
            <a:schemeClr val="bg1"/>
          </a:solidFill>
          <a:ln>
            <a:solidFill>
              <a:srgbClr val="002060"/>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TRABAJADORES SUJETOS A </a:t>
            </a:r>
            <a:r>
              <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JORNADA PARCIAL</a:t>
            </a:r>
          </a:p>
          <a:p>
            <a:pPr algn="just"/>
            <a:endPar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 existe norma alguna que mencione como quedará la regulación de los sistemas de trabajo de jornada parcial.</a:t>
            </a:r>
          </a:p>
        </p:txBody>
      </p:sp>
      <p:pic>
        <p:nvPicPr>
          <p:cNvPr id="12" name="Picture 2">
            <a:extLst>
              <a:ext uri="{FF2B5EF4-FFF2-40B4-BE49-F238E27FC236}">
                <a16:creationId xmlns:a16="http://schemas.microsoft.com/office/drawing/2014/main" id="{88889120-9738-4C81-980C-0DBF1D206C8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7" r="-583" b="18580"/>
          <a:stretch/>
        </p:blipFill>
        <p:spPr bwMode="auto">
          <a:xfrm>
            <a:off x="10466849" y="82794"/>
            <a:ext cx="1660123" cy="1027303"/>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esquinas redondeadas 2">
            <a:extLst>
              <a:ext uri="{FF2B5EF4-FFF2-40B4-BE49-F238E27FC236}">
                <a16:creationId xmlns:a16="http://schemas.microsoft.com/office/drawing/2014/main" id="{1903AADC-381B-4AB7-A7CF-0326275FE750}"/>
              </a:ext>
            </a:extLst>
          </p:cNvPr>
          <p:cNvSpPr/>
          <p:nvPr/>
        </p:nvSpPr>
        <p:spPr>
          <a:xfrm>
            <a:off x="184484" y="1953946"/>
            <a:ext cx="3681663" cy="3004537"/>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b="1" dirty="0">
                <a:solidFill>
                  <a:srgbClr val="FFFF00"/>
                </a:solidFill>
                <a:effectLst>
                  <a:outerShdw blurRad="38100" dist="38100" dir="2700000" algn="tl">
                    <a:srgbClr val="000000">
                      <a:alpha val="43137"/>
                    </a:srgbClr>
                  </a:outerShdw>
                </a:effectLst>
              </a:rPr>
              <a:t>Código del Trabajo. </a:t>
            </a:r>
          </a:p>
          <a:p>
            <a:pPr algn="ctr"/>
            <a:r>
              <a:rPr lang="es-CL" sz="1600" b="1" dirty="0">
                <a:solidFill>
                  <a:srgbClr val="FFFF00"/>
                </a:solidFill>
                <a:effectLst>
                  <a:outerShdw blurRad="38100" dist="38100" dir="2700000" algn="tl">
                    <a:srgbClr val="000000">
                      <a:alpha val="43137"/>
                    </a:srgbClr>
                  </a:outerShdw>
                </a:effectLst>
              </a:rPr>
              <a:t>Artículo 40 bis.</a:t>
            </a:r>
          </a:p>
          <a:p>
            <a:pPr algn="just"/>
            <a:r>
              <a:rPr lang="es-CL" sz="1600" dirty="0">
                <a:solidFill>
                  <a:schemeClr val="bg1"/>
                </a:solidFill>
              </a:rPr>
              <a:t> “</a:t>
            </a:r>
            <a:r>
              <a:rPr lang="es-CL" sz="1600" i="1" dirty="0">
                <a:solidFill>
                  <a:schemeClr val="bg1"/>
                </a:solidFill>
              </a:rPr>
              <a:t>Se podrán pactar contratos de trabajo con </a:t>
            </a:r>
            <a:r>
              <a:rPr lang="es-CL" sz="1600" i="1" u="sng" dirty="0">
                <a:solidFill>
                  <a:schemeClr val="bg1"/>
                </a:solidFill>
              </a:rPr>
              <a:t>jornada a tiempo parcial</a:t>
            </a:r>
            <a:r>
              <a:rPr lang="es-CL" sz="1600" i="1" dirty="0">
                <a:solidFill>
                  <a:schemeClr val="bg1"/>
                </a:solidFill>
              </a:rPr>
              <a:t>, considerándose afectos a la normativa del presente párrafo, aquéllos en que se ha convenido una jornada de trabajo </a:t>
            </a:r>
            <a:r>
              <a:rPr lang="es-CL" sz="1600" i="1" u="sng" dirty="0">
                <a:solidFill>
                  <a:schemeClr val="bg1"/>
                </a:solidFill>
              </a:rPr>
              <a:t>no superior a dos tercios de la jornada ordinaria</a:t>
            </a:r>
            <a:r>
              <a:rPr lang="es-CL" sz="1600" i="1" dirty="0">
                <a:solidFill>
                  <a:schemeClr val="bg1"/>
                </a:solidFill>
              </a:rPr>
              <a:t>, a que se refiere el artículo 22”.</a:t>
            </a:r>
            <a:endParaRPr lang="es-CL" sz="1600" dirty="0">
              <a:solidFill>
                <a:schemeClr val="bg1"/>
              </a:solidFill>
            </a:endParaRPr>
          </a:p>
        </p:txBody>
      </p:sp>
      <p:sp>
        <p:nvSpPr>
          <p:cNvPr id="6" name="Rectángulo 5">
            <a:extLst>
              <a:ext uri="{FF2B5EF4-FFF2-40B4-BE49-F238E27FC236}">
                <a16:creationId xmlns:a16="http://schemas.microsoft.com/office/drawing/2014/main" id="{28BE0C92-1B1B-4021-A6C5-DBA58761AB92}"/>
              </a:ext>
            </a:extLst>
          </p:cNvPr>
          <p:cNvSpPr/>
          <p:nvPr/>
        </p:nvSpPr>
        <p:spPr>
          <a:xfrm>
            <a:off x="457200" y="6061576"/>
            <a:ext cx="11510210" cy="338554"/>
          </a:xfrm>
          <a:prstGeom prst="rect">
            <a:avLst/>
          </a:prstGeom>
          <a:solidFill>
            <a:srgbClr val="FFFF00"/>
          </a:solidFill>
          <a:ln w="57150">
            <a:solidFill>
              <a:schemeClr val="tx1"/>
            </a:solidFill>
          </a:ln>
        </p:spPr>
        <p:txBody>
          <a:bodyPr wrap="square">
            <a:spAutoFit/>
          </a:bodyPr>
          <a:lstStyle/>
          <a:p>
            <a:pPr lvl="1" algn="just"/>
            <a:r>
              <a:rPr lang="es-CL" sz="1600" b="1" u="sng" dirty="0">
                <a:solidFill>
                  <a:srgbClr val="002060"/>
                </a:solidFill>
                <a:latin typeface="Arial" panose="020B0604020202020204" pitchFamily="34" charset="0"/>
                <a:cs typeface="Arial" panose="020B0604020202020204" pitchFamily="34" charset="0"/>
              </a:rPr>
              <a:t>CONCLUSIÓN</a:t>
            </a:r>
            <a:r>
              <a:rPr lang="es-CL" sz="1600" b="1" dirty="0">
                <a:solidFill>
                  <a:srgbClr val="002060"/>
                </a:solidFill>
                <a:latin typeface="Arial" panose="020B0604020202020204" pitchFamily="34" charset="0"/>
                <a:cs typeface="Arial" panose="020B0604020202020204" pitchFamily="34" charset="0"/>
              </a:rPr>
              <a:t>: Necesidad de precisar lo que ocurrirá con la jornada parcial. ¿Se mantendrá en 30 horas?</a:t>
            </a:r>
            <a:endParaRPr lang="es-CL" sz="1600" b="1" u="sng" dirty="0">
              <a:solidFill>
                <a:srgbClr val="002060"/>
              </a:solidFill>
              <a:latin typeface="Arial" panose="020B0604020202020204" pitchFamily="34" charset="0"/>
              <a:cs typeface="Arial" panose="020B0604020202020204" pitchFamily="34" charset="0"/>
            </a:endParaRPr>
          </a:p>
        </p:txBody>
      </p:sp>
      <p:sp>
        <p:nvSpPr>
          <p:cNvPr id="7" name="Rectángulo 6">
            <a:extLst>
              <a:ext uri="{FF2B5EF4-FFF2-40B4-BE49-F238E27FC236}">
                <a16:creationId xmlns:a16="http://schemas.microsoft.com/office/drawing/2014/main" id="{94319E5E-691C-40B6-83EC-D7DFAFE99AF6}"/>
              </a:ext>
            </a:extLst>
          </p:cNvPr>
          <p:cNvSpPr/>
          <p:nvPr/>
        </p:nvSpPr>
        <p:spPr>
          <a:xfrm>
            <a:off x="3954379" y="1953945"/>
            <a:ext cx="7900737" cy="3861317"/>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s-CL" sz="1600" dirty="0">
                <a:solidFill>
                  <a:srgbClr val="002060"/>
                </a:solidFill>
                <a:latin typeface="Arial" panose="020B0604020202020204" pitchFamily="34" charset="0"/>
                <a:cs typeface="Arial" panose="020B0604020202020204" pitchFamily="34" charset="0"/>
              </a:rPr>
              <a:t>Con la actual regulación, jornada parcial es aquella que no supera los 2/3 de la jornada ordinaria. Si esta última se reduce a 40 horas, </a:t>
            </a:r>
            <a:r>
              <a:rPr lang="es-CL" sz="1600" u="sng" dirty="0">
                <a:solidFill>
                  <a:srgbClr val="002060"/>
                </a:solidFill>
                <a:latin typeface="Arial" panose="020B0604020202020204" pitchFamily="34" charset="0"/>
                <a:cs typeface="Arial" panose="020B0604020202020204" pitchFamily="34" charset="0"/>
              </a:rPr>
              <a:t>la jornada parcial quedará en  aquella que no supere las 26,6 horas semanales</a:t>
            </a:r>
            <a:r>
              <a:rPr lang="es-CL" sz="1600" dirty="0">
                <a:solidFill>
                  <a:srgbClr val="002060"/>
                </a:solidFill>
                <a:latin typeface="Arial" panose="020B0604020202020204" pitchFamily="34" charset="0"/>
                <a:cs typeface="Arial" panose="020B0604020202020204" pitchFamily="34" charset="0"/>
              </a:rPr>
              <a:t>. </a:t>
            </a:r>
          </a:p>
          <a:p>
            <a:pPr lvl="1" algn="just"/>
            <a:endParaRPr lang="es-CL" sz="1600" dirty="0">
              <a:solidFill>
                <a:srgbClr val="002060"/>
              </a:solidFill>
              <a:latin typeface="Arial" panose="020B0604020202020204" pitchFamily="34" charset="0"/>
              <a:cs typeface="Arial" panose="020B0604020202020204" pitchFamily="34" charset="0"/>
            </a:endParaRPr>
          </a:p>
          <a:p>
            <a:pPr lvl="1" algn="just"/>
            <a:r>
              <a:rPr lang="es-CL" sz="1600" dirty="0">
                <a:solidFill>
                  <a:srgbClr val="002060"/>
                </a:solidFill>
                <a:latin typeface="Arial" panose="020B0604020202020204" pitchFamily="34" charset="0"/>
                <a:cs typeface="Arial" panose="020B0604020202020204" pitchFamily="34" charset="0"/>
              </a:rPr>
              <a:t>De aprobarse el proyecto tal como es propuesto, aquellas jornadas, por ejemplo, de 30 horas semanales, pasaran a convertirse en jornadas ordinarias. Esto trae efectos en materia remuneración (sueldo base, horas extras y gratificación) e indemnización por término de contrato que es necesario prever. </a:t>
            </a:r>
          </a:p>
          <a:p>
            <a:pPr lvl="1" algn="just"/>
            <a:endParaRPr lang="es-CL" sz="1600" dirty="0">
              <a:solidFill>
                <a:srgbClr val="002060"/>
              </a:solidFill>
              <a:latin typeface="Arial" panose="020B0604020202020204" pitchFamily="34" charset="0"/>
              <a:cs typeface="Arial" panose="020B0604020202020204" pitchFamily="34" charset="0"/>
            </a:endParaRPr>
          </a:p>
          <a:p>
            <a:pPr lvl="1" algn="just"/>
            <a:r>
              <a:rPr lang="es-CL" sz="1600" dirty="0">
                <a:solidFill>
                  <a:srgbClr val="002060"/>
                </a:solidFill>
                <a:latin typeface="Arial" panose="020B0604020202020204" pitchFamily="34" charset="0"/>
                <a:cs typeface="Arial" panose="020B0604020202020204" pitchFamily="34" charset="0"/>
              </a:rPr>
              <a:t>¿Qué sucederá con estas jornadas? </a:t>
            </a: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Jornadas entre 26,6 y 30 horas dejaran de ser jornadas parciales. </a:t>
            </a: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Sueldo base para ese nuevo rango de jornadas parciales pasará a ser igual o no inferior al I.M.M.</a:t>
            </a: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Se pierde la aplicación de las normas especiales en materia de indemnizaciones por término de contrato. </a:t>
            </a:r>
          </a:p>
        </p:txBody>
      </p:sp>
      <p:sp>
        <p:nvSpPr>
          <p:cNvPr id="8" name="Rectángulo 7">
            <a:extLst>
              <a:ext uri="{FF2B5EF4-FFF2-40B4-BE49-F238E27FC236}">
                <a16:creationId xmlns:a16="http://schemas.microsoft.com/office/drawing/2014/main" id="{9202BB0C-1FEA-4C67-9D10-AB36B31744E7}"/>
              </a:ext>
            </a:extLst>
          </p:cNvPr>
          <p:cNvSpPr/>
          <p:nvPr/>
        </p:nvSpPr>
        <p:spPr>
          <a:xfrm>
            <a:off x="4054" y="11731"/>
            <a:ext cx="613568" cy="5176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a:solidFill>
                  <a:srgbClr val="FF0000"/>
                </a:solidFill>
                <a:effectLst>
                  <a:outerShdw blurRad="38100" dist="38100" dir="2700000" algn="tl">
                    <a:srgbClr val="000000">
                      <a:alpha val="43137"/>
                    </a:srgbClr>
                  </a:outerShdw>
                </a:effectLst>
              </a:rPr>
              <a:t>2</a:t>
            </a:r>
          </a:p>
        </p:txBody>
      </p:sp>
    </p:spTree>
    <p:extLst>
      <p:ext uri="{BB962C8B-B14F-4D97-AF65-F5344CB8AC3E}">
        <p14:creationId xmlns:p14="http://schemas.microsoft.com/office/powerpoint/2010/main" val="2933945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8E0FD5FB-4C64-447B-A11D-B2D4023F66F8}"/>
              </a:ext>
            </a:extLst>
          </p:cNvPr>
          <p:cNvSpPr/>
          <p:nvPr/>
        </p:nvSpPr>
        <p:spPr>
          <a:xfrm>
            <a:off x="439370" y="457742"/>
            <a:ext cx="11211014" cy="1371966"/>
          </a:xfrm>
          <a:prstGeom prst="rect">
            <a:avLst/>
          </a:prstGeom>
          <a:solidFill>
            <a:schemeClr val="bg1"/>
          </a:solidFill>
          <a:ln>
            <a:solidFill>
              <a:srgbClr val="002060"/>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CALIFICACIÓN DE TRABAJADORES</a:t>
            </a:r>
            <a:r>
              <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lvl="0" algn="ctr"/>
            <a:r>
              <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EXCEPTUADOS DE LA LIMITACIÓN DE JORNADA</a:t>
            </a:r>
          </a:p>
          <a:p>
            <a:pPr lvl="0" algn="ctr"/>
            <a:endPar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 día de hoy, según el artículo 22 del Código del Trabajo, existe personal sujeto a los límites semanales de jornada (45 horas) y personal excluido de ella (comúnmente conocidos como personal “no sujeto a horario”).</a:t>
            </a:r>
            <a:endParaRPr lang="es-CL" sz="1600"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2" name="Picture 2">
            <a:extLst>
              <a:ext uri="{FF2B5EF4-FFF2-40B4-BE49-F238E27FC236}">
                <a16:creationId xmlns:a16="http://schemas.microsoft.com/office/drawing/2014/main" id="{88889120-9738-4C81-980C-0DBF1D206C8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7" r="-583" b="18580"/>
          <a:stretch/>
        </p:blipFill>
        <p:spPr bwMode="auto">
          <a:xfrm>
            <a:off x="10503761" y="59857"/>
            <a:ext cx="1660123" cy="1027303"/>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B33D29C0-ED7D-472F-86DB-450B7B0F7C4D}"/>
              </a:ext>
            </a:extLst>
          </p:cNvPr>
          <p:cNvSpPr/>
          <p:nvPr/>
        </p:nvSpPr>
        <p:spPr>
          <a:xfrm>
            <a:off x="4655530" y="2307386"/>
            <a:ext cx="7270812" cy="2801117"/>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s-CL" sz="1600" dirty="0">
                <a:solidFill>
                  <a:srgbClr val="002060"/>
                </a:solidFill>
              </a:rPr>
              <a:t>El proyecto establece que la circunstancia de encontrarse un trabajador exceptuado de la limitación de jornada de trabajo </a:t>
            </a:r>
            <a:r>
              <a:rPr lang="es-CL" sz="1600" b="1" i="1" dirty="0">
                <a:solidFill>
                  <a:srgbClr val="FF0000"/>
                </a:solidFill>
              </a:rPr>
              <a:t>“deberá ser calificada por la Inspección del Trabajo del territorio respectivo”.</a:t>
            </a:r>
          </a:p>
          <a:p>
            <a:pPr lvl="1" algn="just"/>
            <a:endParaRPr lang="es-CL" sz="1600" b="1" i="1" dirty="0">
              <a:solidFill>
                <a:srgbClr val="FF0000"/>
              </a:solidFill>
            </a:endParaRPr>
          </a:p>
          <a:p>
            <a:pPr marL="742950" lvl="1" indent="-285750" algn="just">
              <a:buFont typeface="Arial" panose="020B0604020202020204" pitchFamily="34" charset="0"/>
              <a:buChar char="•"/>
            </a:pPr>
            <a:r>
              <a:rPr lang="es-CL" sz="1600" dirty="0">
                <a:solidFill>
                  <a:srgbClr val="002060"/>
                </a:solidFill>
              </a:rPr>
              <a:t>¿Obligación? ¿En qué momento? ¿antes o después de la contratación? </a:t>
            </a:r>
          </a:p>
          <a:p>
            <a:pPr marL="742950" lvl="1" indent="-285750" algn="just">
              <a:buFont typeface="Arial" panose="020B0604020202020204" pitchFamily="34" charset="0"/>
              <a:buChar char="•"/>
            </a:pPr>
            <a:r>
              <a:rPr lang="es-CL" sz="1600" dirty="0">
                <a:solidFill>
                  <a:srgbClr val="002060"/>
                </a:solidFill>
              </a:rPr>
              <a:t>¿Qué sucede con el personal actualmente contratado bajo un sistema de exclusión de los límites de jornada semanal?</a:t>
            </a:r>
          </a:p>
          <a:p>
            <a:pPr marL="742950" lvl="1" indent="-285750" algn="just">
              <a:buFont typeface="Arial" panose="020B0604020202020204" pitchFamily="34" charset="0"/>
              <a:buChar char="•"/>
            </a:pPr>
            <a:r>
              <a:rPr lang="es-CL" sz="1600" dirty="0">
                <a:solidFill>
                  <a:srgbClr val="002060"/>
                </a:solidFill>
              </a:rPr>
              <a:t>¿Hay medios, personal y disponibilidad para estos efectos en las respectivas Inspecciones del Trabajo?</a:t>
            </a:r>
          </a:p>
          <a:p>
            <a:pPr marL="742950" lvl="1" indent="-285750" algn="just">
              <a:buFont typeface="Arial" panose="020B0604020202020204" pitchFamily="34" charset="0"/>
              <a:buChar char="•"/>
            </a:pPr>
            <a:r>
              <a:rPr lang="es-CL" sz="1600" dirty="0">
                <a:solidFill>
                  <a:srgbClr val="002060"/>
                </a:solidFill>
              </a:rPr>
              <a:t>¿No resulta mejor establecer esta calificación como facultativa por parte de la Inspección del Trabajo en función de sus facultades de fiscalización?</a:t>
            </a:r>
          </a:p>
        </p:txBody>
      </p:sp>
      <p:sp>
        <p:nvSpPr>
          <p:cNvPr id="7" name="Rectángulo: esquinas redondeadas 6">
            <a:extLst>
              <a:ext uri="{FF2B5EF4-FFF2-40B4-BE49-F238E27FC236}">
                <a16:creationId xmlns:a16="http://schemas.microsoft.com/office/drawing/2014/main" id="{8E3CD4B0-62A2-4267-BFC5-190D39E6D9EA}"/>
              </a:ext>
            </a:extLst>
          </p:cNvPr>
          <p:cNvSpPr/>
          <p:nvPr/>
        </p:nvSpPr>
        <p:spPr>
          <a:xfrm>
            <a:off x="265658" y="1931304"/>
            <a:ext cx="4253075" cy="4468954"/>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600" b="1" dirty="0">
                <a:solidFill>
                  <a:srgbClr val="FFFF00"/>
                </a:solidFill>
                <a:effectLst>
                  <a:outerShdw blurRad="38100" dist="38100" dir="2700000" algn="tl">
                    <a:srgbClr val="000000">
                      <a:alpha val="43137"/>
                    </a:srgbClr>
                  </a:outerShdw>
                </a:effectLst>
              </a:rPr>
              <a:t>Código del Trabajo. Artículo 22</a:t>
            </a:r>
          </a:p>
          <a:p>
            <a:pPr algn="just"/>
            <a:r>
              <a:rPr lang="es-MX" sz="1500" i="1" dirty="0"/>
              <a:t>“La duración de la jornada ordinaria de trabajo no excederá de cuarenta y cinco horas </a:t>
            </a:r>
            <a:r>
              <a:rPr lang="es-CL" sz="1500" i="1" dirty="0"/>
              <a:t>semanales. </a:t>
            </a:r>
          </a:p>
          <a:p>
            <a:pPr algn="just"/>
            <a:endParaRPr lang="es-MX" sz="1500" i="1" dirty="0"/>
          </a:p>
          <a:p>
            <a:pPr algn="just"/>
            <a:r>
              <a:rPr lang="es-MX" sz="1500" i="1" dirty="0"/>
              <a:t>Quedarán excluidos de la limitación de jornada de trabajo los trabajadores que presten servicios </a:t>
            </a:r>
            <a:r>
              <a:rPr lang="es-CL" sz="1500" i="1" dirty="0"/>
              <a:t>a distintos empleadores; los gerentes, administradores, apoderados con facultades de administración </a:t>
            </a:r>
            <a:r>
              <a:rPr lang="es-MX" sz="1500" i="1" dirty="0"/>
              <a:t>y todos aquellos que trabajen sin fiscalización superior inmediata; los contratados de acuerdo con este Código para prestar servicios en su propio hogar o en un lugar libremente elegido por ellos; los agentes comisionistas y de seguros, vendedores viajantes, cobradores y demás similares que no ejerzan sus funciones en el local del establecimiento”.</a:t>
            </a:r>
            <a:endParaRPr lang="es-CL" sz="1500" i="1" dirty="0">
              <a:solidFill>
                <a:schemeClr val="bg1"/>
              </a:solidFill>
            </a:endParaRPr>
          </a:p>
        </p:txBody>
      </p:sp>
      <p:sp>
        <p:nvSpPr>
          <p:cNvPr id="10" name="Rectángulo 9">
            <a:extLst>
              <a:ext uri="{FF2B5EF4-FFF2-40B4-BE49-F238E27FC236}">
                <a16:creationId xmlns:a16="http://schemas.microsoft.com/office/drawing/2014/main" id="{A79F7C3C-E0FB-4B97-9D63-E944D57E5D8B}"/>
              </a:ext>
            </a:extLst>
          </p:cNvPr>
          <p:cNvSpPr/>
          <p:nvPr/>
        </p:nvSpPr>
        <p:spPr>
          <a:xfrm>
            <a:off x="28117" y="59857"/>
            <a:ext cx="411254" cy="3978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a:solidFill>
                  <a:srgbClr val="FF0000"/>
                </a:solidFill>
                <a:effectLst>
                  <a:outerShdw blurRad="38100" dist="38100" dir="2700000" algn="tl">
                    <a:srgbClr val="000000">
                      <a:alpha val="43137"/>
                    </a:srgbClr>
                  </a:outerShdw>
                </a:effectLst>
              </a:rPr>
              <a:t>3</a:t>
            </a:r>
          </a:p>
        </p:txBody>
      </p:sp>
      <p:sp>
        <p:nvSpPr>
          <p:cNvPr id="8" name="CuadroTexto 7">
            <a:extLst>
              <a:ext uri="{FF2B5EF4-FFF2-40B4-BE49-F238E27FC236}">
                <a16:creationId xmlns:a16="http://schemas.microsoft.com/office/drawing/2014/main" id="{34203FF1-14C7-42DA-8DBC-F276D650A041}"/>
              </a:ext>
            </a:extLst>
          </p:cNvPr>
          <p:cNvSpPr txBox="1"/>
          <p:nvPr/>
        </p:nvSpPr>
        <p:spPr>
          <a:xfrm flipH="1">
            <a:off x="4724839" y="5431440"/>
            <a:ext cx="7201503" cy="584775"/>
          </a:xfrm>
          <a:prstGeom prst="rect">
            <a:avLst/>
          </a:prstGeom>
          <a:solidFill>
            <a:srgbClr val="FFFF00"/>
          </a:solidFill>
          <a:ln w="57150">
            <a:solidFill>
              <a:schemeClr val="tx1"/>
            </a:solidFill>
          </a:ln>
        </p:spPr>
        <p:txBody>
          <a:bodyPr wrap="square">
            <a:spAutoFit/>
          </a:bodyPr>
          <a:lstStyle>
            <a:defPPr>
              <a:defRPr lang="es-CL"/>
            </a:defPPr>
            <a:lvl2pPr lvl="1" algn="just">
              <a:defRPr sz="1600" b="1" u="sng">
                <a:solidFill>
                  <a:srgbClr val="002060"/>
                </a:solidFill>
                <a:latin typeface="Arial" panose="020B0604020202020204" pitchFamily="34" charset="0"/>
                <a:cs typeface="Arial" panose="020B0604020202020204" pitchFamily="34" charset="0"/>
              </a:defRPr>
            </a:lvl2pPr>
          </a:lstStyle>
          <a:p>
            <a:pPr algn="just"/>
            <a:r>
              <a:rPr lang="es-CL" sz="1600" b="1" u="sng" dirty="0">
                <a:latin typeface="Arial" panose="020B0604020202020204" pitchFamily="34" charset="0"/>
                <a:cs typeface="Arial" panose="020B0604020202020204" pitchFamily="34" charset="0"/>
              </a:rPr>
              <a:t>CONCLUSIÓN</a:t>
            </a:r>
            <a:r>
              <a:rPr lang="es-CL" sz="1600" u="none" dirty="0">
                <a:latin typeface="Arial" panose="020B0604020202020204" pitchFamily="34" charset="0"/>
                <a:cs typeface="Arial" panose="020B0604020202020204" pitchFamily="34" charset="0"/>
              </a:rPr>
              <a:t>: </a:t>
            </a:r>
            <a:r>
              <a:rPr lang="es-CL" sz="1600" b="1" u="none" dirty="0">
                <a:latin typeface="Arial" panose="020B0604020202020204" pitchFamily="34" charset="0"/>
                <a:cs typeface="Arial" panose="020B0604020202020204" pitchFamily="34" charset="0"/>
              </a:rPr>
              <a:t>A nuestro juicio, este asunto debe ser objeto de fiscalización facultativa y no de certificación por parte de la autoridad. </a:t>
            </a:r>
          </a:p>
        </p:txBody>
      </p:sp>
    </p:spTree>
    <p:extLst>
      <p:ext uri="{BB962C8B-B14F-4D97-AF65-F5344CB8AC3E}">
        <p14:creationId xmlns:p14="http://schemas.microsoft.com/office/powerpoint/2010/main" val="764747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8E0FD5FB-4C64-447B-A11D-B2D4023F66F8}"/>
              </a:ext>
            </a:extLst>
          </p:cNvPr>
          <p:cNvSpPr/>
          <p:nvPr/>
        </p:nvSpPr>
        <p:spPr>
          <a:xfrm>
            <a:off x="487496" y="643189"/>
            <a:ext cx="11228770" cy="1371966"/>
          </a:xfrm>
          <a:prstGeom prst="rect">
            <a:avLst/>
          </a:prstGeom>
          <a:solidFill>
            <a:schemeClr val="bg1"/>
          </a:solidFill>
          <a:ln w="19050">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 DISMINUCIÓN DE REMUNERACIONES</a:t>
            </a:r>
          </a:p>
          <a:p>
            <a:r>
              <a:rPr lang="es-CL" sz="1600" dirty="0">
                <a:solidFill>
                  <a:srgbClr val="002060"/>
                </a:solidFill>
                <a:latin typeface="Arial" panose="020B0604020202020204" pitchFamily="34" charset="0"/>
                <a:cs typeface="Arial" panose="020B0604020202020204" pitchFamily="34" charset="0"/>
              </a:rPr>
              <a:t> </a:t>
            </a:r>
          </a:p>
          <a:p>
            <a:pPr lvl="1"/>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 proyecto de ley menciona que </a:t>
            </a:r>
            <a:r>
              <a:rPr lang="es-CL" sz="1600" b="1" i="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 aplicación de esta ley </a:t>
            </a:r>
            <a:r>
              <a:rPr lang="es-CL" sz="1600" b="1" i="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bajo ninguna circunstancia podrá representar una disminución de las remuneraciones actuales </a:t>
            </a:r>
            <a:r>
              <a:rPr lang="es-CL" sz="1600" b="1" i="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las trabajadoras y los trabajadores beneficiados.”</a:t>
            </a:r>
            <a:r>
              <a:rPr lang="es-CL" sz="1600" dirty="0">
                <a:solidFill>
                  <a:srgbClr val="002060"/>
                </a:solidFill>
                <a:latin typeface="Arial" panose="020B0604020202020204" pitchFamily="34" charset="0"/>
                <a:cs typeface="Arial" panose="020B0604020202020204" pitchFamily="34" charset="0"/>
              </a:rPr>
              <a:t> </a:t>
            </a:r>
          </a:p>
        </p:txBody>
      </p:sp>
      <p:pic>
        <p:nvPicPr>
          <p:cNvPr id="12" name="Picture 2">
            <a:extLst>
              <a:ext uri="{FF2B5EF4-FFF2-40B4-BE49-F238E27FC236}">
                <a16:creationId xmlns:a16="http://schemas.microsoft.com/office/drawing/2014/main" id="{88889120-9738-4C81-980C-0DBF1D206C8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7" r="-583" b="18580"/>
          <a:stretch/>
        </p:blipFill>
        <p:spPr bwMode="auto">
          <a:xfrm>
            <a:off x="10426823" y="79043"/>
            <a:ext cx="1660123" cy="1027303"/>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a:extLst>
              <a:ext uri="{FF2B5EF4-FFF2-40B4-BE49-F238E27FC236}">
                <a16:creationId xmlns:a16="http://schemas.microsoft.com/office/drawing/2014/main" id="{28BE0C92-1B1B-4021-A6C5-DBA58761AB92}"/>
              </a:ext>
            </a:extLst>
          </p:cNvPr>
          <p:cNvSpPr/>
          <p:nvPr/>
        </p:nvSpPr>
        <p:spPr>
          <a:xfrm>
            <a:off x="383222" y="5630714"/>
            <a:ext cx="11062819" cy="830997"/>
          </a:xfrm>
          <a:prstGeom prst="rect">
            <a:avLst/>
          </a:prstGeom>
          <a:solidFill>
            <a:srgbClr val="FFFF00"/>
          </a:solidFill>
          <a:ln w="57150">
            <a:solidFill>
              <a:schemeClr val="tx1"/>
            </a:solidFill>
          </a:ln>
        </p:spPr>
        <p:txBody>
          <a:bodyPr wrap="square">
            <a:spAutoFit/>
          </a:bodyPr>
          <a:lstStyle/>
          <a:p>
            <a:pPr lvl="1" algn="just"/>
            <a:r>
              <a:rPr lang="es-CL" sz="1600" b="1" u="sng" dirty="0">
                <a:solidFill>
                  <a:srgbClr val="002060"/>
                </a:solidFill>
                <a:latin typeface="Arial" panose="020B0604020202020204" pitchFamily="34" charset="0"/>
                <a:cs typeface="Arial" panose="020B0604020202020204" pitchFamily="34" charset="0"/>
              </a:rPr>
              <a:t>NECESIDAD:</a:t>
            </a:r>
            <a:r>
              <a:rPr lang="es-CL" sz="1600" dirty="0">
                <a:solidFill>
                  <a:srgbClr val="002060"/>
                </a:solidFill>
                <a:latin typeface="Arial" panose="020B0604020202020204" pitchFamily="34" charset="0"/>
                <a:cs typeface="Arial" panose="020B0604020202020204" pitchFamily="34" charset="0"/>
              </a:rPr>
              <a:t> De incluir una norma que indique que solo se trata de las remuneraciones fijas y evitar así conflicto y judicialización. O bien derechamente indicar que incluye una disposición de no afectación a remuneraciones variables, para que exista certeza en este punto. </a:t>
            </a:r>
          </a:p>
        </p:txBody>
      </p:sp>
      <p:sp>
        <p:nvSpPr>
          <p:cNvPr id="9" name="Rectángulo 8">
            <a:extLst>
              <a:ext uri="{FF2B5EF4-FFF2-40B4-BE49-F238E27FC236}">
                <a16:creationId xmlns:a16="http://schemas.microsoft.com/office/drawing/2014/main" id="{B33D29C0-ED7D-472F-86DB-450B7B0F7C4D}"/>
              </a:ext>
            </a:extLst>
          </p:cNvPr>
          <p:cNvSpPr/>
          <p:nvPr/>
        </p:nvSpPr>
        <p:spPr>
          <a:xfrm>
            <a:off x="572379" y="2335930"/>
            <a:ext cx="10873662" cy="2813585"/>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s-CL" sz="1600" b="1" dirty="0">
                <a:solidFill>
                  <a:srgbClr val="002060"/>
                </a:solidFill>
                <a:latin typeface="Arial" panose="020B0604020202020204" pitchFamily="34" charset="0"/>
                <a:cs typeface="Arial" panose="020B0604020202020204" pitchFamily="34" charset="0"/>
              </a:rPr>
              <a:t>¿PROBLEMA? Falta especificidad.</a:t>
            </a:r>
            <a:r>
              <a:rPr lang="es-CL" sz="1600" dirty="0">
                <a:solidFill>
                  <a:srgbClr val="002060"/>
                </a:solidFill>
                <a:latin typeface="Arial" panose="020B0604020202020204" pitchFamily="34" charset="0"/>
                <a:cs typeface="Arial" panose="020B0604020202020204" pitchFamily="34" charset="0"/>
              </a:rPr>
              <a:t> </a:t>
            </a:r>
          </a:p>
          <a:p>
            <a:pPr lvl="1" algn="just"/>
            <a:endParaRPr lang="es-CL" sz="1600" dirty="0">
              <a:solidFill>
                <a:srgbClr val="002060"/>
              </a:solidFill>
              <a:latin typeface="Arial" panose="020B0604020202020204" pitchFamily="34" charset="0"/>
              <a:cs typeface="Arial" panose="020B0604020202020204" pitchFamily="34" charset="0"/>
            </a:endParaRPr>
          </a:p>
          <a:p>
            <a:pPr lvl="1" algn="just"/>
            <a:r>
              <a:rPr lang="es-CL" sz="1600" dirty="0">
                <a:solidFill>
                  <a:srgbClr val="002060"/>
                </a:solidFill>
                <a:latin typeface="Arial" panose="020B0604020202020204" pitchFamily="34" charset="0"/>
                <a:cs typeface="Arial" panose="020B0604020202020204" pitchFamily="34" charset="0"/>
              </a:rPr>
              <a:t>Si el sentido de la norma es que los trabajadores no sufran merma en sus remuneraciones actuales, hay que tener presente que, </a:t>
            </a:r>
            <a:r>
              <a:rPr lang="es-CL" sz="1600" b="1" dirty="0">
                <a:solidFill>
                  <a:srgbClr val="002060"/>
                </a:solidFill>
                <a:latin typeface="Arial" panose="020B0604020202020204" pitchFamily="34" charset="0"/>
                <a:cs typeface="Arial" panose="020B0604020202020204" pitchFamily="34" charset="0"/>
              </a:rPr>
              <a:t>de aprobarse el proyecto en estos términos, la </a:t>
            </a:r>
            <a:r>
              <a:rPr lang="es-CL" sz="1600" b="1" u="sng" dirty="0">
                <a:solidFill>
                  <a:srgbClr val="002060"/>
                </a:solidFill>
                <a:latin typeface="Arial" panose="020B0604020202020204" pitchFamily="34" charset="0"/>
                <a:cs typeface="Arial" panose="020B0604020202020204" pitchFamily="34" charset="0"/>
              </a:rPr>
              <a:t>remuneración fija</a:t>
            </a:r>
            <a:r>
              <a:rPr lang="es-CL" sz="1600" b="1" dirty="0">
                <a:solidFill>
                  <a:srgbClr val="002060"/>
                </a:solidFill>
                <a:latin typeface="Arial" panose="020B0604020202020204" pitchFamily="34" charset="0"/>
                <a:cs typeface="Arial" panose="020B0604020202020204" pitchFamily="34" charset="0"/>
              </a:rPr>
              <a:t> y también </a:t>
            </a:r>
            <a:r>
              <a:rPr lang="es-CL" sz="1600" b="1" u="sng" dirty="0">
                <a:solidFill>
                  <a:srgbClr val="002060"/>
                </a:solidFill>
                <a:latin typeface="Arial" panose="020B0604020202020204" pitchFamily="34" charset="0"/>
                <a:cs typeface="Arial" panose="020B0604020202020204" pitchFamily="34" charset="0"/>
              </a:rPr>
              <a:t>variable </a:t>
            </a:r>
            <a:r>
              <a:rPr lang="es-CL" sz="1600" b="1" dirty="0">
                <a:solidFill>
                  <a:srgbClr val="002060"/>
                </a:solidFill>
                <a:latin typeface="Arial" panose="020B0604020202020204" pitchFamily="34" charset="0"/>
                <a:cs typeface="Arial" panose="020B0604020202020204" pitchFamily="34" charset="0"/>
              </a:rPr>
              <a:t>no podrá sufrir variación alguna en contra de los trabajadores. </a:t>
            </a:r>
          </a:p>
          <a:p>
            <a:pPr lvl="1" algn="just"/>
            <a:endParaRPr lang="es-CL" sz="1600" dirty="0">
              <a:solidFill>
                <a:srgbClr val="002060"/>
              </a:solidFill>
              <a:latin typeface="Arial" panose="020B0604020202020204" pitchFamily="34" charset="0"/>
              <a:cs typeface="Arial" panose="020B0604020202020204" pitchFamily="34" charset="0"/>
            </a:endParaRPr>
          </a:p>
          <a:p>
            <a:pPr lvl="1" algn="just"/>
            <a:r>
              <a:rPr lang="es-CL" sz="1600" b="1" u="sng" dirty="0">
                <a:solidFill>
                  <a:srgbClr val="002060"/>
                </a:solidFill>
                <a:latin typeface="Arial" panose="020B0604020202020204" pitchFamily="34" charset="0"/>
                <a:cs typeface="Arial" panose="020B0604020202020204" pitchFamily="34" charset="0"/>
              </a:rPr>
              <a:t>¿Cuál es el sentido de la invariabilidad? </a:t>
            </a:r>
            <a:r>
              <a:rPr lang="es-CL" sz="1600" dirty="0">
                <a:solidFill>
                  <a:srgbClr val="002060"/>
                </a:solidFill>
                <a:latin typeface="Arial" panose="020B0604020202020204" pitchFamily="34" charset="0"/>
                <a:cs typeface="Arial" panose="020B0604020202020204" pitchFamily="34" charset="0"/>
              </a:rPr>
              <a:t>No afectación de remuneración fija parece ser la respuesta natural. Sin embargo, la definición legal de remuneración contempla también las comisiones. ¿De qué modo quedan afectadas? ¿No se pueden modificar los sistemas de cálculo – porcentajes, por ejemplo – o bien se trata de que no se debe pagar menos comisión promedio con independencia de la menor cantidad de ventas que exista en un menor tiempo de trabajo? </a:t>
            </a:r>
            <a:r>
              <a:rPr lang="es-CL" sz="1600" b="1" dirty="0">
                <a:solidFill>
                  <a:srgbClr val="002060"/>
                </a:solidFill>
                <a:latin typeface="Arial" panose="020B0604020202020204" pitchFamily="34" charset="0"/>
                <a:cs typeface="Arial" panose="020B0604020202020204" pitchFamily="34" charset="0"/>
              </a:rPr>
              <a:t>Hay que precisarlo</a:t>
            </a:r>
            <a:r>
              <a:rPr lang="es-CL" sz="1600" dirty="0">
                <a:solidFill>
                  <a:srgbClr val="002060"/>
                </a:solidFill>
                <a:latin typeface="Arial" panose="020B0604020202020204" pitchFamily="34" charset="0"/>
                <a:cs typeface="Arial" panose="020B0604020202020204" pitchFamily="34" charset="0"/>
              </a:rPr>
              <a:t>.</a:t>
            </a:r>
          </a:p>
        </p:txBody>
      </p:sp>
      <p:sp>
        <p:nvSpPr>
          <p:cNvPr id="10" name="Rectángulo 9">
            <a:extLst>
              <a:ext uri="{FF2B5EF4-FFF2-40B4-BE49-F238E27FC236}">
                <a16:creationId xmlns:a16="http://schemas.microsoft.com/office/drawing/2014/main" id="{4FE85BAA-1A87-4475-AC16-99FBB271B183}"/>
              </a:ext>
            </a:extLst>
          </p:cNvPr>
          <p:cNvSpPr/>
          <p:nvPr/>
        </p:nvSpPr>
        <p:spPr>
          <a:xfrm>
            <a:off x="20095" y="3710"/>
            <a:ext cx="467401" cy="533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a:solidFill>
                  <a:srgbClr val="FF0000"/>
                </a:solidFill>
                <a:effectLst>
                  <a:outerShdw blurRad="38100" dist="38100" dir="2700000" algn="tl">
                    <a:srgbClr val="000000">
                      <a:alpha val="43137"/>
                    </a:srgbClr>
                  </a:outerShdw>
                </a:effectLst>
              </a:rPr>
              <a:t>4</a:t>
            </a:r>
          </a:p>
        </p:txBody>
      </p:sp>
    </p:spTree>
    <p:extLst>
      <p:ext uri="{BB962C8B-B14F-4D97-AF65-F5344CB8AC3E}">
        <p14:creationId xmlns:p14="http://schemas.microsoft.com/office/powerpoint/2010/main" val="1076918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8E0FD5FB-4C64-447B-A11D-B2D4023F66F8}"/>
              </a:ext>
            </a:extLst>
          </p:cNvPr>
          <p:cNvSpPr/>
          <p:nvPr/>
        </p:nvSpPr>
        <p:spPr>
          <a:xfrm>
            <a:off x="475619" y="592612"/>
            <a:ext cx="11240762" cy="703650"/>
          </a:xfrm>
          <a:prstGeom prst="rect">
            <a:avLst/>
          </a:prstGeom>
          <a:solidFill>
            <a:schemeClr val="bg1"/>
          </a:solidFill>
          <a:ln w="19050">
            <a:solidFill>
              <a:schemeClr val="tx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POSIBILIDAD DE PROMEDIAR LAS 40 HORAS </a:t>
            </a:r>
          </a:p>
          <a:p>
            <a:pPr lvl="0" algn="ctr"/>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EN </a:t>
            </a:r>
            <a:r>
              <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PERIODOS BIMENSUALES O TRIMESTRALES </a:t>
            </a:r>
            <a:r>
              <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DÍAS DE TRABAJO Y DESCANSO</a:t>
            </a:r>
          </a:p>
        </p:txBody>
      </p:sp>
      <p:pic>
        <p:nvPicPr>
          <p:cNvPr id="12" name="Picture 2">
            <a:extLst>
              <a:ext uri="{FF2B5EF4-FFF2-40B4-BE49-F238E27FC236}">
                <a16:creationId xmlns:a16="http://schemas.microsoft.com/office/drawing/2014/main" id="{88889120-9738-4C81-980C-0DBF1D206C8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7" r="-583" b="18580"/>
          <a:stretch/>
        </p:blipFill>
        <p:spPr bwMode="auto">
          <a:xfrm>
            <a:off x="10434766" y="78961"/>
            <a:ext cx="1660123" cy="1027303"/>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B33D29C0-ED7D-472F-86DB-450B7B0F7C4D}"/>
              </a:ext>
            </a:extLst>
          </p:cNvPr>
          <p:cNvSpPr/>
          <p:nvPr/>
        </p:nvSpPr>
        <p:spPr>
          <a:xfrm>
            <a:off x="475619" y="1554729"/>
            <a:ext cx="10808642" cy="4828598"/>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s-CL" sz="1600" b="1" dirty="0">
                <a:solidFill>
                  <a:srgbClr val="002060"/>
                </a:solidFill>
                <a:latin typeface="Arial" panose="020B0604020202020204" pitchFamily="34" charset="0"/>
                <a:cs typeface="Arial" panose="020B0604020202020204" pitchFamily="34" charset="0"/>
              </a:rPr>
              <a:t>El proyecto establece </a:t>
            </a:r>
            <a:r>
              <a:rPr lang="es-ES_tradnl" sz="1600" b="1" i="1" dirty="0">
                <a:solidFill>
                  <a:srgbClr val="002060"/>
                </a:solidFill>
                <a:latin typeface="Arial" panose="020B0604020202020204" pitchFamily="34" charset="0"/>
                <a:cs typeface="Arial" panose="020B0604020202020204" pitchFamily="34" charset="0"/>
              </a:rPr>
              <a:t>“(…) en las empresas en que existan </a:t>
            </a:r>
            <a:r>
              <a:rPr lang="es-ES_tradnl" sz="1600" b="1" i="1" u="sng" dirty="0">
                <a:solidFill>
                  <a:srgbClr val="002060"/>
                </a:solidFill>
                <a:latin typeface="Arial" panose="020B0604020202020204" pitchFamily="34" charset="0"/>
                <a:cs typeface="Arial" panose="020B0604020202020204" pitchFamily="34" charset="0"/>
              </a:rPr>
              <a:t>sistemas de trabajo por turnos</a:t>
            </a:r>
            <a:r>
              <a:rPr lang="es-ES_tradnl" sz="1600" b="1" i="1" dirty="0">
                <a:solidFill>
                  <a:srgbClr val="002060"/>
                </a:solidFill>
                <a:latin typeface="Arial" panose="020B0604020202020204" pitchFamily="34" charset="0"/>
                <a:cs typeface="Arial" panose="020B0604020202020204" pitchFamily="34" charset="0"/>
              </a:rPr>
              <a:t>, de acuerdo a lo establecido en los numerales del </a:t>
            </a:r>
            <a:r>
              <a:rPr lang="es-ES_tradnl" sz="1600" b="1" i="1" u="sng" dirty="0">
                <a:solidFill>
                  <a:srgbClr val="002060"/>
                </a:solidFill>
                <a:latin typeface="Arial" panose="020B0604020202020204" pitchFamily="34" charset="0"/>
                <a:cs typeface="Arial" panose="020B0604020202020204" pitchFamily="34" charset="0"/>
              </a:rPr>
              <a:t>artículo 38 </a:t>
            </a:r>
            <a:r>
              <a:rPr lang="es-ES_tradnl" sz="1600" b="1" i="1" dirty="0">
                <a:solidFill>
                  <a:srgbClr val="002060"/>
                </a:solidFill>
                <a:latin typeface="Arial" panose="020B0604020202020204" pitchFamily="34" charset="0"/>
                <a:cs typeface="Arial" panose="020B0604020202020204" pitchFamily="34" charset="0"/>
              </a:rPr>
              <a:t>inciso primero, (…) la jornada semanal del artículo 22 podrá, por acuerdo de las partes, promediarse en </a:t>
            </a:r>
            <a:r>
              <a:rPr lang="es-ES_tradnl" sz="1600" b="1" i="1" u="sng" dirty="0">
                <a:solidFill>
                  <a:srgbClr val="002060"/>
                </a:solidFill>
                <a:latin typeface="Arial" panose="020B0604020202020204" pitchFamily="34" charset="0"/>
                <a:cs typeface="Arial" panose="020B0604020202020204" pitchFamily="34" charset="0"/>
              </a:rPr>
              <a:t>períodos bimensuales o trimestrales </a:t>
            </a:r>
            <a:r>
              <a:rPr lang="es-ES_tradnl" sz="1600" b="1" i="1" dirty="0">
                <a:solidFill>
                  <a:srgbClr val="002060"/>
                </a:solidFill>
                <a:latin typeface="Arial" panose="020B0604020202020204" pitchFamily="34" charset="0"/>
                <a:cs typeface="Arial" panose="020B0604020202020204" pitchFamily="34" charset="0"/>
              </a:rPr>
              <a:t>de distribución de días de trabajo y de descanso. Lo anterior también se aplicará para el personal contratado para prestar servicios por obras o faenas determinadas.”</a:t>
            </a:r>
            <a:endParaRPr lang="es-CL" sz="1600" b="1" dirty="0">
              <a:solidFill>
                <a:srgbClr val="002060"/>
              </a:solidFill>
              <a:latin typeface="Arial" panose="020B0604020202020204" pitchFamily="34" charset="0"/>
              <a:cs typeface="Arial" panose="020B0604020202020204" pitchFamily="34" charset="0"/>
            </a:endParaRPr>
          </a:p>
          <a:p>
            <a:pPr algn="just"/>
            <a:r>
              <a:rPr lang="es-CL" sz="1600" dirty="0">
                <a:solidFill>
                  <a:srgbClr val="002060"/>
                </a:solidFill>
                <a:latin typeface="Arial" panose="020B0604020202020204" pitchFamily="34" charset="0"/>
                <a:cs typeface="Arial" panose="020B0604020202020204" pitchFamily="34" charset="0"/>
              </a:rPr>
              <a:t> </a:t>
            </a:r>
          </a:p>
          <a:p>
            <a:pPr algn="just"/>
            <a:r>
              <a:rPr lang="es-CL" sz="1600" dirty="0">
                <a:solidFill>
                  <a:srgbClr val="002060"/>
                </a:solidFill>
                <a:latin typeface="Arial" panose="020B0604020202020204" pitchFamily="34" charset="0"/>
                <a:cs typeface="Arial" panose="020B0604020202020204" pitchFamily="34" charset="0"/>
              </a:rPr>
              <a:t>       </a:t>
            </a:r>
            <a:r>
              <a:rPr lang="es-CL" sz="1600" b="1" u="sng" dirty="0">
                <a:solidFill>
                  <a:srgbClr val="002060"/>
                </a:solidFill>
                <a:latin typeface="Arial" panose="020B0604020202020204" pitchFamily="34" charset="0"/>
                <a:cs typeface="Arial" panose="020B0604020202020204" pitchFamily="34" charset="0"/>
              </a:rPr>
              <a:t>¿Problemas? </a:t>
            </a: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Este artículo incurre en un error, ya que el </a:t>
            </a:r>
            <a:r>
              <a:rPr lang="es-CL" sz="1600" b="1" dirty="0">
                <a:solidFill>
                  <a:srgbClr val="FF0000"/>
                </a:solidFill>
                <a:latin typeface="Arial" panose="020B0604020202020204" pitchFamily="34" charset="0"/>
                <a:cs typeface="Arial" panose="020B0604020202020204" pitchFamily="34" charset="0"/>
              </a:rPr>
              <a:t>artículo 38 inciso primero a que hace referencia no establece ni efectúa mención alguna a sistemas de trabajo por turnos</a:t>
            </a:r>
            <a:r>
              <a:rPr lang="es-CL" sz="1600" dirty="0">
                <a:solidFill>
                  <a:srgbClr val="002060"/>
                </a:solidFill>
                <a:latin typeface="Arial" panose="020B0604020202020204" pitchFamily="34" charset="0"/>
                <a:cs typeface="Arial" panose="020B0604020202020204" pitchFamily="34" charset="0"/>
              </a:rPr>
              <a:t>. Esa norma se refiere a los trabajadores exceptuados del descanso dominical, sea que trabajen o no en turnos. </a:t>
            </a: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No se entiende la razón por la cual se permitiría establecer sistemas bimensuales o trimestrales de trabajo para aquellos trabajadores que desempeñan labores en turnos </a:t>
            </a:r>
            <a:r>
              <a:rPr lang="es-CL" sz="1600" b="1" dirty="0">
                <a:solidFill>
                  <a:srgbClr val="FF0000"/>
                </a:solidFill>
                <a:latin typeface="Arial" panose="020B0604020202020204" pitchFamily="34" charset="0"/>
                <a:cs typeface="Arial" panose="020B0604020202020204" pitchFamily="34" charset="0"/>
              </a:rPr>
              <a:t>y no al resto </a:t>
            </a:r>
            <a:r>
              <a:rPr lang="es-CL" sz="1600" dirty="0">
                <a:solidFill>
                  <a:srgbClr val="002060"/>
                </a:solidFill>
                <a:latin typeface="Arial" panose="020B0604020202020204" pitchFamily="34" charset="0"/>
                <a:cs typeface="Arial" panose="020B0604020202020204" pitchFamily="34" charset="0"/>
              </a:rPr>
              <a:t>de los trabajadores regulados por el Código del Trabajo.</a:t>
            </a: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¿Cuál es el </a:t>
            </a:r>
            <a:r>
              <a:rPr lang="es-CL" sz="1600" b="1" dirty="0">
                <a:solidFill>
                  <a:srgbClr val="FF0000"/>
                </a:solidFill>
                <a:latin typeface="Arial" panose="020B0604020202020204" pitchFamily="34" charset="0"/>
                <a:cs typeface="Arial" panose="020B0604020202020204" pitchFamily="34" charset="0"/>
              </a:rPr>
              <a:t>objetivo</a:t>
            </a:r>
            <a:r>
              <a:rPr lang="es-CL" sz="1600" dirty="0">
                <a:solidFill>
                  <a:srgbClr val="002060"/>
                </a:solidFill>
                <a:latin typeface="Arial" panose="020B0604020202020204" pitchFamily="34" charset="0"/>
                <a:cs typeface="Arial" panose="020B0604020202020204" pitchFamily="34" charset="0"/>
              </a:rPr>
              <a:t> de jornadas bimensuales o trimestrales? ¿Son jornadas de 320 horas para 2 meses? ¿de 480 horas para 3 meses? ¿Cuál es el efecto de ello? ¿Se pueden exceder las horas semanales en un mes bajo condición de rebajarlas el segundo mes? </a:t>
            </a:r>
          </a:p>
        </p:txBody>
      </p:sp>
      <p:sp>
        <p:nvSpPr>
          <p:cNvPr id="6" name="Rectángulo 5">
            <a:extLst>
              <a:ext uri="{FF2B5EF4-FFF2-40B4-BE49-F238E27FC236}">
                <a16:creationId xmlns:a16="http://schemas.microsoft.com/office/drawing/2014/main" id="{A8D829EE-7F55-4AD9-B432-805F396C8045}"/>
              </a:ext>
            </a:extLst>
          </p:cNvPr>
          <p:cNvSpPr/>
          <p:nvPr/>
        </p:nvSpPr>
        <p:spPr>
          <a:xfrm>
            <a:off x="28117" y="59857"/>
            <a:ext cx="533358" cy="477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a:solidFill>
                  <a:srgbClr val="FF0000"/>
                </a:solidFill>
                <a:effectLst>
                  <a:outerShdw blurRad="38100" dist="38100" dir="2700000" algn="tl">
                    <a:srgbClr val="000000">
                      <a:alpha val="43137"/>
                    </a:srgbClr>
                  </a:outerShdw>
                </a:effectLst>
              </a:rPr>
              <a:t>5</a:t>
            </a:r>
          </a:p>
        </p:txBody>
      </p:sp>
    </p:spTree>
    <p:extLst>
      <p:ext uri="{BB962C8B-B14F-4D97-AF65-F5344CB8AC3E}">
        <p14:creationId xmlns:p14="http://schemas.microsoft.com/office/powerpoint/2010/main" val="563215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8E0FD5FB-4C64-447B-A11D-B2D4023F66F8}"/>
              </a:ext>
            </a:extLst>
          </p:cNvPr>
          <p:cNvSpPr/>
          <p:nvPr/>
        </p:nvSpPr>
        <p:spPr>
          <a:xfrm>
            <a:off x="376559" y="603937"/>
            <a:ext cx="11438881" cy="1970587"/>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JORNADAS EXCEPCIONALES</a:t>
            </a:r>
          </a:p>
          <a:p>
            <a:pPr algn="just"/>
            <a:r>
              <a:rPr lang="es-CL" sz="1600" b="1" dirty="0">
                <a:solidFill>
                  <a:srgbClr val="002060"/>
                </a:solidFill>
                <a:latin typeface="Arial" panose="020B0604020202020204" pitchFamily="34" charset="0"/>
                <a:cs typeface="Arial" panose="020B0604020202020204" pitchFamily="34" charset="0"/>
              </a:rPr>
              <a:t> </a:t>
            </a:r>
          </a:p>
          <a:p>
            <a:pPr lvl="1" algn="just"/>
            <a:r>
              <a:rPr lang="es-CL" sz="1600" b="1" dirty="0">
                <a:solidFill>
                  <a:srgbClr val="002060"/>
                </a:solidFill>
                <a:latin typeface="Arial" panose="020B0604020202020204" pitchFamily="34" charset="0"/>
                <a:cs typeface="Arial" panose="020B0604020202020204" pitchFamily="34" charset="0"/>
              </a:rPr>
              <a:t>¿Qué sucederá con las jornadas excepcionales que se encuentren vigentes al momento de entrar en vigor la ley?</a:t>
            </a:r>
          </a:p>
          <a:p>
            <a:pPr algn="just"/>
            <a:r>
              <a:rPr lang="es-CL" sz="1600" b="1" dirty="0">
                <a:solidFill>
                  <a:srgbClr val="002060"/>
                </a:solidFill>
                <a:latin typeface="Arial" panose="020B0604020202020204" pitchFamily="34" charset="0"/>
                <a:cs typeface="Arial" panose="020B0604020202020204" pitchFamily="34" charset="0"/>
              </a:rPr>
              <a:t> </a:t>
            </a:r>
          </a:p>
          <a:p>
            <a:pPr marL="1200150" lvl="2"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Necesidad de incorporar una norma transitoria que garantice certeza jurídica respecto de todas aquellas autorizaciones vigentes. </a:t>
            </a:r>
          </a:p>
        </p:txBody>
      </p:sp>
      <p:pic>
        <p:nvPicPr>
          <p:cNvPr id="11" name="Picture 2">
            <a:extLst>
              <a:ext uri="{FF2B5EF4-FFF2-40B4-BE49-F238E27FC236}">
                <a16:creationId xmlns:a16="http://schemas.microsoft.com/office/drawing/2014/main" id="{9542E967-3B5B-4E2D-8E11-5B2AF700C1B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7" r="-583" b="18580"/>
          <a:stretch/>
        </p:blipFill>
        <p:spPr bwMode="auto">
          <a:xfrm>
            <a:off x="10431418" y="90285"/>
            <a:ext cx="1660123" cy="1027303"/>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a:extLst>
              <a:ext uri="{FF2B5EF4-FFF2-40B4-BE49-F238E27FC236}">
                <a16:creationId xmlns:a16="http://schemas.microsoft.com/office/drawing/2014/main" id="{F557EB8A-CFEC-411A-A436-BCD307BCF5E9}"/>
              </a:ext>
            </a:extLst>
          </p:cNvPr>
          <p:cNvSpPr/>
          <p:nvPr/>
        </p:nvSpPr>
        <p:spPr>
          <a:xfrm>
            <a:off x="377297" y="2725445"/>
            <a:ext cx="11438143" cy="3888419"/>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JORNADAS ESPECIALES EN LAS QUE SE MANTENDRÍA EL LÍMITE 45 HORAS SEMANALES</a:t>
            </a:r>
          </a:p>
          <a:p>
            <a:pPr algn="just"/>
            <a:endPar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1" algn="just"/>
            <a:r>
              <a:rPr lang="es-CL" sz="1600" b="1" dirty="0">
                <a:solidFill>
                  <a:srgbClr val="002060"/>
                </a:solidFill>
                <a:latin typeface="Arial" panose="020B0604020202020204" pitchFamily="34" charset="0"/>
                <a:cs typeface="Arial" panose="020B0604020202020204" pitchFamily="34" charset="0"/>
              </a:rPr>
              <a:t>¿Qué sucederá con ellas? No están estructuradas en base a una jornada semanal (que es la que se modifica) sino que en base a una jornada mensual de 180 horas.</a:t>
            </a:r>
          </a:p>
          <a:p>
            <a:pPr algn="just"/>
            <a:r>
              <a:rPr lang="es-CL" sz="1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pPr marL="1200150" lvl="2" indent="-285750" algn="just">
              <a:buFont typeface="Arial" panose="020B0604020202020204" pitchFamily="34" charset="0"/>
              <a:buChar char="•"/>
            </a:pPr>
            <a:r>
              <a:rPr lang="es-CL" sz="1600" b="1" dirty="0">
                <a:solidFill>
                  <a:srgbClr val="002060"/>
                </a:solidFill>
                <a:latin typeface="Arial" panose="020B0604020202020204" pitchFamily="34" charset="0"/>
                <a:cs typeface="Arial" panose="020B0604020202020204" pitchFamily="34" charset="0"/>
              </a:rPr>
              <a:t>Choferes y auxiliares de locomoción colectiva interurbana y de servicios interurbanos de transporte de pasajeros</a:t>
            </a:r>
            <a:r>
              <a:rPr lang="es-CL" sz="1600" dirty="0">
                <a:solidFill>
                  <a:srgbClr val="002060"/>
                </a:solidFill>
                <a:latin typeface="Arial" panose="020B0604020202020204" pitchFamily="34" charset="0"/>
                <a:cs typeface="Arial" panose="020B0604020202020204" pitchFamily="34" charset="0"/>
              </a:rPr>
              <a:t>, contempla un máximo de </a:t>
            </a:r>
            <a:r>
              <a:rPr lang="es-CL" sz="1600" b="1" dirty="0">
                <a:solidFill>
                  <a:srgbClr val="002060"/>
                </a:solidFill>
                <a:latin typeface="Arial" panose="020B0604020202020204" pitchFamily="34" charset="0"/>
                <a:cs typeface="Arial" panose="020B0604020202020204" pitchFamily="34" charset="0"/>
              </a:rPr>
              <a:t>180 horas por mes</a:t>
            </a:r>
            <a:r>
              <a:rPr lang="es-CL" sz="1600" dirty="0">
                <a:solidFill>
                  <a:srgbClr val="002060"/>
                </a:solidFill>
                <a:latin typeface="Arial" panose="020B0604020202020204" pitchFamily="34" charset="0"/>
                <a:cs typeface="Arial" panose="020B0604020202020204" pitchFamily="34" charset="0"/>
              </a:rPr>
              <a:t>, es decir un promedio semanal de 45 horas. (Art. 25 C.T.)</a:t>
            </a:r>
            <a:endParaRPr lang="es-CL" sz="16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200150" lvl="2" indent="-285750" algn="just">
              <a:buFont typeface="Arial" panose="020B0604020202020204" pitchFamily="34" charset="0"/>
              <a:buChar char="•"/>
            </a:pPr>
            <a:r>
              <a:rPr lang="es-CL" sz="1600" b="1" dirty="0">
                <a:solidFill>
                  <a:srgbClr val="002060"/>
                </a:solidFill>
                <a:latin typeface="Arial" panose="020B0604020202020204" pitchFamily="34" charset="0"/>
                <a:cs typeface="Arial" panose="020B0604020202020204" pitchFamily="34" charset="0"/>
              </a:rPr>
              <a:t>Choferes de vehículos de carga terrestre interurbana</a:t>
            </a:r>
            <a:r>
              <a:rPr lang="es-CL" sz="1600" dirty="0">
                <a:solidFill>
                  <a:srgbClr val="002060"/>
                </a:solidFill>
                <a:latin typeface="Arial" panose="020B0604020202020204" pitchFamily="34" charset="0"/>
                <a:cs typeface="Arial" panose="020B0604020202020204" pitchFamily="34" charset="0"/>
              </a:rPr>
              <a:t>, contempla un máximo de </a:t>
            </a:r>
            <a:r>
              <a:rPr lang="es-CL" sz="1600" b="1" dirty="0">
                <a:solidFill>
                  <a:srgbClr val="002060"/>
                </a:solidFill>
                <a:latin typeface="Arial" panose="020B0604020202020204" pitchFamily="34" charset="0"/>
                <a:cs typeface="Arial" panose="020B0604020202020204" pitchFamily="34" charset="0"/>
              </a:rPr>
              <a:t>180 horas por mes</a:t>
            </a:r>
            <a:r>
              <a:rPr lang="es-CL" sz="1600" dirty="0">
                <a:solidFill>
                  <a:srgbClr val="002060"/>
                </a:solidFill>
                <a:latin typeface="Arial" panose="020B0604020202020204" pitchFamily="34" charset="0"/>
                <a:cs typeface="Arial" panose="020B0604020202020204" pitchFamily="34" charset="0"/>
              </a:rPr>
              <a:t>, es decir un promedio semanal de 45 horas. (Art. 25 bis C.T.)</a:t>
            </a:r>
            <a:endParaRPr lang="es-CL" sz="16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1200150" lvl="2" indent="-285750" algn="just">
              <a:buFont typeface="Arial" panose="020B0604020202020204" pitchFamily="34" charset="0"/>
              <a:buChar char="•"/>
            </a:pPr>
            <a:r>
              <a:rPr lang="es-CL" sz="1600" b="1" dirty="0">
                <a:solidFill>
                  <a:srgbClr val="002060"/>
                </a:solidFill>
                <a:latin typeface="Arial" panose="020B0604020202020204" pitchFamily="34" charset="0"/>
                <a:cs typeface="Arial" panose="020B0604020202020204" pitchFamily="34" charset="0"/>
              </a:rPr>
              <a:t>Tripulación a bordo de ferrocarriles</a:t>
            </a:r>
            <a:r>
              <a:rPr lang="es-CL" sz="1600" dirty="0">
                <a:solidFill>
                  <a:srgbClr val="002060"/>
                </a:solidFill>
                <a:latin typeface="Arial" panose="020B0604020202020204" pitchFamily="34" charset="0"/>
                <a:cs typeface="Arial" panose="020B0604020202020204" pitchFamily="34" charset="0"/>
              </a:rPr>
              <a:t>, contempla un máximo de </a:t>
            </a:r>
            <a:r>
              <a:rPr lang="es-CL" sz="1600" b="1" dirty="0">
                <a:solidFill>
                  <a:srgbClr val="002060"/>
                </a:solidFill>
                <a:latin typeface="Arial" panose="020B0604020202020204" pitchFamily="34" charset="0"/>
                <a:cs typeface="Arial" panose="020B0604020202020204" pitchFamily="34" charset="0"/>
              </a:rPr>
              <a:t>180 horas por mes</a:t>
            </a:r>
            <a:r>
              <a:rPr lang="es-CL" sz="1600" dirty="0">
                <a:solidFill>
                  <a:srgbClr val="002060"/>
                </a:solidFill>
                <a:latin typeface="Arial" panose="020B0604020202020204" pitchFamily="34" charset="0"/>
                <a:cs typeface="Arial" panose="020B0604020202020204" pitchFamily="34" charset="0"/>
              </a:rPr>
              <a:t>, es decir un promedio semanal de 45 horas.  (Art. 25 ter C.T.)</a:t>
            </a:r>
          </a:p>
          <a:p>
            <a:pPr marL="1200150" lvl="2" indent="-285750" algn="just">
              <a:buFont typeface="Arial" panose="020B0604020202020204" pitchFamily="34" charset="0"/>
              <a:buChar char="•"/>
            </a:pPr>
            <a:r>
              <a:rPr lang="es-CL" sz="1600" b="1" dirty="0">
                <a:solidFill>
                  <a:srgbClr val="002060"/>
                </a:solidFill>
                <a:latin typeface="Arial" panose="020B0604020202020204" pitchFamily="34" charset="0"/>
                <a:cs typeface="Arial" panose="020B0604020202020204" pitchFamily="34" charset="0"/>
              </a:rPr>
              <a:t>Trabajadoras y choferes de casa particular</a:t>
            </a:r>
            <a:r>
              <a:rPr lang="es-CL" sz="1600" dirty="0">
                <a:solidFill>
                  <a:srgbClr val="002060"/>
                </a:solidFill>
                <a:latin typeface="Arial" panose="020B0604020202020204" pitchFamily="34" charset="0"/>
                <a:cs typeface="Arial" panose="020B0604020202020204" pitchFamily="34" charset="0"/>
              </a:rPr>
              <a:t> que no vivan en la casa del empleador, cuentan con una jornada máxima semanal de </a:t>
            </a:r>
            <a:r>
              <a:rPr lang="es-CL" sz="1600" b="1" dirty="0">
                <a:solidFill>
                  <a:srgbClr val="002060"/>
                </a:solidFill>
                <a:latin typeface="Arial" panose="020B0604020202020204" pitchFamily="34" charset="0"/>
                <a:cs typeface="Arial" panose="020B0604020202020204" pitchFamily="34" charset="0"/>
              </a:rPr>
              <a:t>45 horas no establecida en el art. 22</a:t>
            </a:r>
            <a:r>
              <a:rPr lang="es-CL" sz="1600" dirty="0">
                <a:solidFill>
                  <a:srgbClr val="002060"/>
                </a:solidFill>
                <a:latin typeface="Arial" panose="020B0604020202020204" pitchFamily="34" charset="0"/>
                <a:cs typeface="Arial" panose="020B0604020202020204" pitchFamily="34" charset="0"/>
              </a:rPr>
              <a:t>. (Arts. 146 y 149 C.T.)</a:t>
            </a:r>
          </a:p>
        </p:txBody>
      </p:sp>
      <p:sp>
        <p:nvSpPr>
          <p:cNvPr id="14" name="Rectángulo 13">
            <a:extLst>
              <a:ext uri="{FF2B5EF4-FFF2-40B4-BE49-F238E27FC236}">
                <a16:creationId xmlns:a16="http://schemas.microsoft.com/office/drawing/2014/main" id="{A6CEF630-7B83-4BC2-B8BF-95A576391EE6}"/>
              </a:ext>
            </a:extLst>
          </p:cNvPr>
          <p:cNvSpPr/>
          <p:nvPr/>
        </p:nvSpPr>
        <p:spPr>
          <a:xfrm>
            <a:off x="28116" y="59857"/>
            <a:ext cx="710213" cy="6343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a:solidFill>
                  <a:srgbClr val="FF0000"/>
                </a:solidFill>
                <a:effectLst>
                  <a:outerShdw blurRad="38100" dist="38100" dir="2700000" algn="tl">
                    <a:srgbClr val="000000">
                      <a:alpha val="43137"/>
                    </a:srgbClr>
                  </a:outerShdw>
                </a:effectLst>
              </a:rPr>
              <a:t>6</a:t>
            </a:r>
          </a:p>
        </p:txBody>
      </p:sp>
    </p:spTree>
    <p:extLst>
      <p:ext uri="{BB962C8B-B14F-4D97-AF65-F5344CB8AC3E}">
        <p14:creationId xmlns:p14="http://schemas.microsoft.com/office/powerpoint/2010/main" val="432191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8E0FD5FB-4C64-447B-A11D-B2D4023F66F8}"/>
              </a:ext>
            </a:extLst>
          </p:cNvPr>
          <p:cNvSpPr/>
          <p:nvPr/>
        </p:nvSpPr>
        <p:spPr>
          <a:xfrm>
            <a:off x="360948" y="1077311"/>
            <a:ext cx="11582398" cy="4385171"/>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s-CL" sz="16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just"/>
            <a:r>
              <a:rPr lang="es-CL" sz="1600" b="1" dirty="0">
                <a:solidFill>
                  <a:srgbClr val="002060"/>
                </a:solidFill>
                <a:latin typeface="Arial" panose="020B0604020202020204" pitchFamily="34" charset="0"/>
                <a:cs typeface="Arial" panose="020B0604020202020204" pitchFamily="34" charset="0"/>
              </a:rPr>
              <a:t>Debe necesariamente abordarse la época de </a:t>
            </a:r>
            <a:r>
              <a:rPr lang="es-CL" sz="1600" b="1" u="sng" dirty="0">
                <a:solidFill>
                  <a:srgbClr val="002060"/>
                </a:solidFill>
                <a:highlight>
                  <a:srgbClr val="FFFF00"/>
                </a:highlight>
                <a:latin typeface="Arial" panose="020B0604020202020204" pitchFamily="34" charset="0"/>
                <a:cs typeface="Arial" panose="020B0604020202020204" pitchFamily="34" charset="0"/>
              </a:rPr>
              <a:t>implementación</a:t>
            </a:r>
            <a:r>
              <a:rPr lang="es-CL" sz="1600" b="1" dirty="0">
                <a:solidFill>
                  <a:srgbClr val="002060"/>
                </a:solidFill>
                <a:latin typeface="Arial" panose="020B0604020202020204" pitchFamily="34" charset="0"/>
                <a:cs typeface="Arial" panose="020B0604020202020204" pitchFamily="34" charset="0"/>
              </a:rPr>
              <a:t> de esta modificación legal considerando el aspecto de las remuneraciones </a:t>
            </a:r>
            <a:r>
              <a:rPr lang="es-CL" sz="1600" b="1" u="sng" dirty="0">
                <a:solidFill>
                  <a:srgbClr val="002060"/>
                </a:solidFill>
                <a:highlight>
                  <a:srgbClr val="FFFF00"/>
                </a:highlight>
                <a:latin typeface="Arial" panose="020B0604020202020204" pitchFamily="34" charset="0"/>
                <a:cs typeface="Arial" panose="020B0604020202020204" pitchFamily="34" charset="0"/>
              </a:rPr>
              <a:t>no solo desde la perspectiva del gasto empresa</a:t>
            </a:r>
            <a:r>
              <a:rPr lang="es-CL" sz="1600" b="1" u="sng" dirty="0">
                <a:solidFill>
                  <a:srgbClr val="002060"/>
                </a:solidFill>
                <a:latin typeface="Arial" panose="020B0604020202020204" pitchFamily="34" charset="0"/>
                <a:cs typeface="Arial" panose="020B0604020202020204" pitchFamily="34" charset="0"/>
              </a:rPr>
              <a:t>,</a:t>
            </a:r>
            <a:r>
              <a:rPr lang="es-CL" sz="1600" b="1" dirty="0">
                <a:solidFill>
                  <a:srgbClr val="002060"/>
                </a:solidFill>
                <a:latin typeface="Arial" panose="020B0604020202020204" pitchFamily="34" charset="0"/>
                <a:cs typeface="Arial" panose="020B0604020202020204" pitchFamily="34" charset="0"/>
              </a:rPr>
              <a:t> sino también desde la </a:t>
            </a:r>
            <a:r>
              <a:rPr lang="es-CL" sz="1600" b="1" u="sng" dirty="0">
                <a:solidFill>
                  <a:srgbClr val="002060"/>
                </a:solidFill>
                <a:highlight>
                  <a:srgbClr val="FFFF00"/>
                </a:highlight>
                <a:latin typeface="Arial" panose="020B0604020202020204" pitchFamily="34" charset="0"/>
                <a:cs typeface="Arial" panose="020B0604020202020204" pitchFamily="34" charset="0"/>
              </a:rPr>
              <a:t>óptica del ingreso del trabajador y de la estabilidad en su empleo frente a mayores gastos de la empresa</a:t>
            </a:r>
            <a:r>
              <a:rPr lang="es-CL" sz="1600" b="1" dirty="0">
                <a:solidFill>
                  <a:srgbClr val="002060"/>
                </a:solidFill>
                <a:latin typeface="Arial" panose="020B0604020202020204" pitchFamily="34" charset="0"/>
                <a:cs typeface="Arial" panose="020B0604020202020204" pitchFamily="34" charset="0"/>
              </a:rPr>
              <a:t>:</a:t>
            </a:r>
          </a:p>
          <a:p>
            <a:pPr lvl="0" algn="just"/>
            <a:endParaRPr lang="es-CL" sz="1600" b="1" dirty="0">
              <a:solidFill>
                <a:srgbClr val="002060"/>
              </a:solidFill>
              <a:latin typeface="Arial" panose="020B0604020202020204" pitchFamily="34" charset="0"/>
              <a:cs typeface="Arial" panose="020B0604020202020204" pitchFamily="34" charset="0"/>
            </a:endParaRPr>
          </a:p>
          <a:p>
            <a:pPr marL="285750" lvl="0" indent="-285750" algn="just">
              <a:buFont typeface="Arial" panose="020B0604020202020204" pitchFamily="34" charset="0"/>
              <a:buChar char="•"/>
            </a:pPr>
            <a:r>
              <a:rPr lang="es-CL" sz="1600" b="1" u="sng" dirty="0">
                <a:solidFill>
                  <a:srgbClr val="002060"/>
                </a:solidFill>
                <a:latin typeface="Arial" panose="020B0604020202020204" pitchFamily="34" charset="0"/>
                <a:cs typeface="Arial" panose="020B0604020202020204" pitchFamily="34" charset="0"/>
              </a:rPr>
              <a:t>Ajustes en remuneraciones variables</a:t>
            </a:r>
            <a:r>
              <a:rPr lang="es-CL" sz="1600" b="1" dirty="0">
                <a:solidFill>
                  <a:srgbClr val="002060"/>
                </a:solidFill>
                <a:latin typeface="Arial" panose="020B0604020202020204" pitchFamily="34" charset="0"/>
                <a:cs typeface="Arial" panose="020B0604020202020204" pitchFamily="34" charset="0"/>
              </a:rPr>
              <a:t>: </a:t>
            </a:r>
            <a:r>
              <a:rPr lang="es-CL" sz="1600" dirty="0">
                <a:solidFill>
                  <a:srgbClr val="002060"/>
                </a:solidFill>
                <a:latin typeface="Arial" panose="020B0604020202020204" pitchFamily="34" charset="0"/>
                <a:cs typeface="Arial" panose="020B0604020202020204" pitchFamily="34" charset="0"/>
              </a:rPr>
              <a:t>Una implementación gradual permitiría una migración total o parcial a nuevos sistemas de incentivo, como metas grupales de sucursal (sistema de pozo, por ejemplo), y así minimizar el impacto en las metas individuales del menor tiempo trabajado.</a:t>
            </a:r>
          </a:p>
          <a:p>
            <a:pPr marL="285750" indent="-285750" algn="just">
              <a:buFont typeface="Arial" panose="020B0604020202020204" pitchFamily="34" charset="0"/>
              <a:buChar char="•"/>
            </a:pPr>
            <a:r>
              <a:rPr lang="es-CL" sz="1600" b="1" u="sng" dirty="0">
                <a:solidFill>
                  <a:srgbClr val="002060"/>
                </a:solidFill>
                <a:latin typeface="Arial" panose="020B0604020202020204" pitchFamily="34" charset="0"/>
                <a:cs typeface="Arial" panose="020B0604020202020204" pitchFamily="34" charset="0"/>
              </a:rPr>
              <a:t>Cobertura de horarios de atención</a:t>
            </a:r>
            <a:r>
              <a:rPr lang="es-CL" sz="1600" dirty="0">
                <a:solidFill>
                  <a:srgbClr val="002060"/>
                </a:solidFill>
                <a:latin typeface="Arial" panose="020B0604020202020204" pitchFamily="34" charset="0"/>
                <a:cs typeface="Arial" panose="020B0604020202020204" pitchFamily="34" charset="0"/>
              </a:rPr>
              <a:t>: En empresas que deben cubrir horarios de atención preestablecidos, la reducción de la jornada va a traer aparejada la necesidad de buscar soluciones de personal para los tiempos que no quedaran cubiertos. La implementación no gradual podría traer aparejado recurrir a:</a:t>
            </a:r>
          </a:p>
          <a:p>
            <a:pPr marL="285750" indent="-285750" algn="just">
              <a:buFont typeface="Arial" panose="020B0604020202020204" pitchFamily="34" charset="0"/>
              <a:buChar char="•"/>
            </a:pPr>
            <a:endParaRPr lang="es-CL" sz="1600" dirty="0">
              <a:solidFill>
                <a:srgbClr val="002060"/>
              </a:solidFill>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¿Horas extraordinarias? Solución transitoria, temporal, no admite su implementación general. </a:t>
            </a: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¿Trabajadores </a:t>
            </a:r>
            <a:r>
              <a:rPr lang="es-CL" sz="1600" dirty="0" err="1">
                <a:solidFill>
                  <a:srgbClr val="002060"/>
                </a:solidFill>
                <a:latin typeface="Arial" panose="020B0604020202020204" pitchFamily="34" charset="0"/>
                <a:cs typeface="Arial" panose="020B0604020202020204" pitchFamily="34" charset="0"/>
              </a:rPr>
              <a:t>part</a:t>
            </a:r>
            <a:r>
              <a:rPr lang="es-CL" sz="1600" dirty="0">
                <a:solidFill>
                  <a:srgbClr val="002060"/>
                </a:solidFill>
                <a:latin typeface="Arial" panose="020B0604020202020204" pitchFamily="34" charset="0"/>
                <a:cs typeface="Arial" panose="020B0604020202020204" pitchFamily="34" charset="0"/>
              </a:rPr>
              <a:t>-time / jornada parcial? Puede ser una solución, no obstante que la jornada parcial ha sido vista mayoritariamente como una figura de precarización laboral (por su intermitencia, alta rotación, especie de figura de subempleo que no logra integración laboral plena)</a:t>
            </a:r>
          </a:p>
          <a:p>
            <a:pPr marL="742950" lvl="1" indent="-285750" algn="just">
              <a:buFont typeface="Arial" panose="020B0604020202020204" pitchFamily="34" charset="0"/>
              <a:buChar char="•"/>
            </a:pPr>
            <a:r>
              <a:rPr lang="es-CL" sz="1600" dirty="0">
                <a:solidFill>
                  <a:srgbClr val="002060"/>
                </a:solidFill>
                <a:latin typeface="Arial" panose="020B0604020202020204" pitchFamily="34" charset="0"/>
                <a:cs typeface="Arial" panose="020B0604020202020204" pitchFamily="34" charset="0"/>
              </a:rPr>
              <a:t>¿Abandono de figuras de jornada máxima semanal y migración solo a múltiples contrataciones </a:t>
            </a:r>
            <a:r>
              <a:rPr lang="es-CL" sz="1600" dirty="0" err="1">
                <a:solidFill>
                  <a:srgbClr val="002060"/>
                </a:solidFill>
                <a:latin typeface="Arial" panose="020B0604020202020204" pitchFamily="34" charset="0"/>
                <a:cs typeface="Arial" panose="020B0604020202020204" pitchFamily="34" charset="0"/>
              </a:rPr>
              <a:t>part</a:t>
            </a:r>
            <a:r>
              <a:rPr lang="es-CL" sz="1600" dirty="0">
                <a:solidFill>
                  <a:srgbClr val="002060"/>
                </a:solidFill>
                <a:latin typeface="Arial" panose="020B0604020202020204" pitchFamily="34" charset="0"/>
                <a:cs typeface="Arial" panose="020B0604020202020204" pitchFamily="34" charset="0"/>
              </a:rPr>
              <a:t>-time? Es una opción de análisis por varias empresas.</a:t>
            </a:r>
            <a:endParaRPr lang="es-CL" sz="1600" b="1" dirty="0">
              <a:solidFill>
                <a:srgbClr val="002060"/>
              </a:solidFill>
              <a:latin typeface="Arial" panose="020B0604020202020204" pitchFamily="34" charset="0"/>
              <a:cs typeface="Arial" panose="020B0604020202020204" pitchFamily="34" charset="0"/>
            </a:endParaRPr>
          </a:p>
        </p:txBody>
      </p:sp>
      <p:pic>
        <p:nvPicPr>
          <p:cNvPr id="12" name="Picture 2">
            <a:extLst>
              <a:ext uri="{FF2B5EF4-FFF2-40B4-BE49-F238E27FC236}">
                <a16:creationId xmlns:a16="http://schemas.microsoft.com/office/drawing/2014/main" id="{88889120-9738-4C81-980C-0DBF1D206C8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177" r="-583" b="18580"/>
          <a:stretch/>
        </p:blipFill>
        <p:spPr bwMode="auto">
          <a:xfrm>
            <a:off x="10434766" y="124161"/>
            <a:ext cx="1660123" cy="1027303"/>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A79F7C3C-E0FB-4B97-9D63-E944D57E5D8B}"/>
              </a:ext>
            </a:extLst>
          </p:cNvPr>
          <p:cNvSpPr/>
          <p:nvPr/>
        </p:nvSpPr>
        <p:spPr>
          <a:xfrm>
            <a:off x="28116" y="59857"/>
            <a:ext cx="710213" cy="6343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a:solidFill>
                  <a:srgbClr val="FF0000"/>
                </a:solidFill>
                <a:effectLst>
                  <a:outerShdw blurRad="38100" dist="38100" dir="2700000" algn="tl">
                    <a:srgbClr val="000000">
                      <a:alpha val="43137"/>
                    </a:srgbClr>
                  </a:outerShdw>
                </a:effectLst>
              </a:rPr>
              <a:t>7</a:t>
            </a:r>
          </a:p>
        </p:txBody>
      </p:sp>
      <p:sp>
        <p:nvSpPr>
          <p:cNvPr id="6" name="CuadroTexto 5">
            <a:extLst>
              <a:ext uri="{FF2B5EF4-FFF2-40B4-BE49-F238E27FC236}">
                <a16:creationId xmlns:a16="http://schemas.microsoft.com/office/drawing/2014/main" id="{F66409CD-E178-4445-B2BD-86E16D355799}"/>
              </a:ext>
            </a:extLst>
          </p:cNvPr>
          <p:cNvSpPr txBox="1"/>
          <p:nvPr/>
        </p:nvSpPr>
        <p:spPr>
          <a:xfrm>
            <a:off x="725282" y="144188"/>
            <a:ext cx="9709484" cy="646331"/>
          </a:xfrm>
          <a:prstGeom prst="rect">
            <a:avLst/>
          </a:prstGeom>
          <a:solidFill>
            <a:srgbClr val="C00000"/>
          </a:solidFill>
        </p:spPr>
        <p:txBody>
          <a:bodyPr wrap="square">
            <a:spAutoFit/>
          </a:bodyPr>
          <a:lstStyle/>
          <a:p>
            <a:pPr lvl="0" algn="just"/>
            <a:r>
              <a:rPr lang="es-CL" sz="1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CONCLUSIÓN</a:t>
            </a:r>
            <a:r>
              <a:rPr lang="es-CL"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Necesidad de  abordar los puntos antes indicados </a:t>
            </a:r>
          </a:p>
          <a:p>
            <a:pPr lvl="0" algn="just"/>
            <a:r>
              <a:rPr lang="es-CL"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 ADEMÁS, con una </a:t>
            </a:r>
            <a:r>
              <a:rPr lang="es-CL" sz="1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gradualidad</a:t>
            </a:r>
            <a:r>
              <a:rPr lang="es-CL" sz="1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que permita implementar </a:t>
            </a:r>
            <a:r>
              <a:rPr lang="es-CL" sz="18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sistemas de adaptabilidad </a:t>
            </a:r>
          </a:p>
        </p:txBody>
      </p:sp>
      <p:sp>
        <p:nvSpPr>
          <p:cNvPr id="8" name="CuadroTexto 7">
            <a:extLst>
              <a:ext uri="{FF2B5EF4-FFF2-40B4-BE49-F238E27FC236}">
                <a16:creationId xmlns:a16="http://schemas.microsoft.com/office/drawing/2014/main" id="{176A7572-3108-4BE8-9C85-542B4B104ED3}"/>
              </a:ext>
            </a:extLst>
          </p:cNvPr>
          <p:cNvSpPr txBox="1"/>
          <p:nvPr/>
        </p:nvSpPr>
        <p:spPr>
          <a:xfrm>
            <a:off x="360948" y="5733396"/>
            <a:ext cx="11582398" cy="738664"/>
          </a:xfrm>
          <a:prstGeom prst="rect">
            <a:avLst/>
          </a:prstGeom>
          <a:solidFill>
            <a:srgbClr val="0070C0"/>
          </a:solidFill>
        </p:spPr>
        <p:txBody>
          <a:bodyPr wrap="square">
            <a:spAutoFit/>
          </a:bodyPr>
          <a:lstStyle/>
          <a:p>
            <a:pPr lvl="0" algn="just"/>
            <a:r>
              <a:rPr lang="es-CL" sz="1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CRITERIO DE IMPLEMENTACION GRADUAL PARA EMPRESAS CON INGRESOS ANUALES NO SUPERIORES A UF 75.000.- </a:t>
            </a:r>
          </a:p>
          <a:p>
            <a:pPr lvl="0" algn="just"/>
            <a:r>
              <a:rPr lang="es-CL" sz="1400" b="1" dirty="0">
                <a:solidFill>
                  <a:schemeClr val="bg1"/>
                </a:solidFill>
                <a:latin typeface="Arial" panose="020B0604020202020204" pitchFamily="34" charset="0"/>
                <a:cs typeface="Arial" panose="020B0604020202020204" pitchFamily="34" charset="0"/>
              </a:rPr>
              <a:t>Debiera atenderse a los criterios de tamaño de la empresa (micro, pequeña, mediana o gran empresa) y no a este criterio financiero que no ha sido recogido nunca por el Código del Trabajo. </a:t>
            </a:r>
          </a:p>
        </p:txBody>
      </p:sp>
    </p:spTree>
    <p:extLst>
      <p:ext uri="{BB962C8B-B14F-4D97-AF65-F5344CB8AC3E}">
        <p14:creationId xmlns:p14="http://schemas.microsoft.com/office/powerpoint/2010/main" val="2428575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a:extLst>
              <a:ext uri="{FF2B5EF4-FFF2-40B4-BE49-F238E27FC236}">
                <a16:creationId xmlns:a16="http://schemas.microsoft.com/office/drawing/2014/main" id="{543D2133-7C75-47CD-A8A6-850C556D830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6" name="Imagen 5">
            <a:extLst>
              <a:ext uri="{FF2B5EF4-FFF2-40B4-BE49-F238E27FC236}">
                <a16:creationId xmlns:a16="http://schemas.microsoft.com/office/drawing/2014/main" id="{49FF8406-B8D9-4408-A3F5-D1E6BB526F89}"/>
              </a:ext>
            </a:extLst>
          </p:cNvPr>
          <p:cNvPicPr>
            <a:picLocks noChangeAspect="1"/>
          </p:cNvPicPr>
          <p:nvPr/>
        </p:nvPicPr>
        <p:blipFill>
          <a:blip r:embed="rId2"/>
          <a:stretch>
            <a:fillRect/>
          </a:stretch>
        </p:blipFill>
        <p:spPr>
          <a:xfrm>
            <a:off x="0" y="0"/>
            <a:ext cx="6875675" cy="6858000"/>
          </a:xfrm>
          <a:prstGeom prst="rect">
            <a:avLst/>
          </a:prstGeom>
        </p:spPr>
      </p:pic>
      <p:sp>
        <p:nvSpPr>
          <p:cNvPr id="7" name="Rectángulo 6">
            <a:extLst>
              <a:ext uri="{FF2B5EF4-FFF2-40B4-BE49-F238E27FC236}">
                <a16:creationId xmlns:a16="http://schemas.microsoft.com/office/drawing/2014/main" id="{2CED5891-BB39-49BF-B15E-608681011626}"/>
              </a:ext>
            </a:extLst>
          </p:cNvPr>
          <p:cNvSpPr/>
          <p:nvPr/>
        </p:nvSpPr>
        <p:spPr>
          <a:xfrm>
            <a:off x="6986337" y="156300"/>
            <a:ext cx="5005137" cy="5755422"/>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pPr algn="ctr"/>
            <a:endParaRPr lang="es-CL" sz="2000" b="1" dirty="0">
              <a:solidFill>
                <a:srgbClr val="002060"/>
              </a:solidFill>
              <a:latin typeface="Arial Nova" panose="020B0504020202020204" pitchFamily="34" charset="0"/>
              <a:cs typeface="Arial" panose="020B0604020202020204" pitchFamily="34" charset="0"/>
            </a:endParaRPr>
          </a:p>
          <a:p>
            <a:pPr algn="ctr"/>
            <a:endParaRPr lang="es-CL" sz="2000" b="1" dirty="0">
              <a:solidFill>
                <a:srgbClr val="002060"/>
              </a:solidFill>
              <a:latin typeface="Arial Nova" panose="020B0504020202020204" pitchFamily="34" charset="0"/>
              <a:cs typeface="Arial" panose="020B0604020202020204" pitchFamily="34" charset="0"/>
            </a:endParaRPr>
          </a:p>
          <a:p>
            <a:pPr algn="ctr"/>
            <a:endParaRPr lang="es-CL" sz="2000" b="1" dirty="0">
              <a:solidFill>
                <a:srgbClr val="002060"/>
              </a:solidFill>
              <a:latin typeface="Arial Nova" panose="020B0504020202020204" pitchFamily="34" charset="0"/>
              <a:cs typeface="Arial" panose="020B0604020202020204" pitchFamily="34" charset="0"/>
            </a:endParaRPr>
          </a:p>
          <a:p>
            <a:pPr algn="ctr"/>
            <a:endParaRPr lang="es-CL" sz="2000" b="1" dirty="0">
              <a:solidFill>
                <a:srgbClr val="002060"/>
              </a:solidFill>
              <a:latin typeface="Arial Nova" panose="020B0504020202020204" pitchFamily="34" charset="0"/>
              <a:cs typeface="Arial" panose="020B0604020202020204" pitchFamily="34" charset="0"/>
            </a:endParaRPr>
          </a:p>
          <a:p>
            <a:pPr algn="ctr"/>
            <a:endParaRPr lang="es-CL" sz="2000" b="1" dirty="0">
              <a:solidFill>
                <a:srgbClr val="002060"/>
              </a:solidFill>
              <a:latin typeface="Arial Nova" panose="020B0504020202020204" pitchFamily="34" charset="0"/>
              <a:cs typeface="Arial" panose="020B0604020202020204" pitchFamily="34" charset="0"/>
            </a:endParaRPr>
          </a:p>
          <a:p>
            <a:pPr algn="ctr"/>
            <a:endParaRPr lang="es-CL" sz="2000" b="1" dirty="0">
              <a:solidFill>
                <a:srgbClr val="002060"/>
              </a:solidFill>
              <a:latin typeface="Arial Nova" panose="020B0504020202020204" pitchFamily="34" charset="0"/>
              <a:cs typeface="Arial" panose="020B0604020202020204" pitchFamily="34" charset="0"/>
            </a:endParaRPr>
          </a:p>
          <a:p>
            <a:pPr algn="ctr"/>
            <a:endParaRPr lang="es-CL" sz="2000" b="1" dirty="0">
              <a:solidFill>
                <a:srgbClr val="002060"/>
              </a:solidFill>
              <a:latin typeface="Arial Nova" panose="020B0504020202020204" pitchFamily="34" charset="0"/>
              <a:cs typeface="Arial" panose="020B0604020202020204" pitchFamily="34" charset="0"/>
            </a:endParaRPr>
          </a:p>
          <a:p>
            <a:pPr algn="ctr"/>
            <a:r>
              <a:rPr lang="es-CL" sz="3200" b="1" dirty="0">
                <a:solidFill>
                  <a:srgbClr val="002060"/>
                </a:solidFill>
                <a:latin typeface="Arial Nova" panose="020B0504020202020204" pitchFamily="34" charset="0"/>
                <a:cs typeface="Arial" panose="020B0604020202020204" pitchFamily="34" charset="0"/>
              </a:rPr>
              <a:t>Gracias</a:t>
            </a:r>
            <a:endParaRPr lang="es-MX" sz="3200"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endParaRPr lang="es-MX" sz="2000" b="1" dirty="0">
              <a:solidFill>
                <a:srgbClr val="002060"/>
              </a:solidFill>
              <a:latin typeface="Arial Nova" panose="020B0504020202020204" pitchFamily="34" charset="0"/>
              <a:cs typeface="Arial" panose="020B0604020202020204" pitchFamily="34" charset="0"/>
            </a:endParaRPr>
          </a:p>
          <a:p>
            <a:pPr algn="ctr"/>
            <a:r>
              <a:rPr lang="es-MX" b="1" dirty="0">
                <a:solidFill>
                  <a:srgbClr val="002060"/>
                </a:solidFill>
                <a:latin typeface="Arial Nova" panose="020B0504020202020204" pitchFamily="34" charset="0"/>
                <a:cs typeface="Arial" panose="020B0604020202020204" pitchFamily="34" charset="0"/>
              </a:rPr>
              <a:t>Jaime Salinas Toledo</a:t>
            </a:r>
          </a:p>
          <a:p>
            <a:pPr algn="ctr"/>
            <a:r>
              <a:rPr lang="es-MX" dirty="0">
                <a:solidFill>
                  <a:srgbClr val="002060"/>
                </a:solidFill>
                <a:latin typeface="Arial Nova" panose="020B0504020202020204" pitchFamily="34" charset="0"/>
                <a:cs typeface="Arial" panose="020B0604020202020204" pitchFamily="34" charset="0"/>
              </a:rPr>
              <a:t>Abogado. Presidente CIDTRA</a:t>
            </a:r>
          </a:p>
          <a:p>
            <a:pPr algn="ctr"/>
            <a:endParaRPr lang="es-CL" sz="2000" b="1" dirty="0">
              <a:solidFill>
                <a:srgbClr val="002060"/>
              </a:solidFill>
              <a:latin typeface="Arial Nova" panose="020B0504020202020204" pitchFamily="34" charset="0"/>
              <a:cs typeface="Arial" panose="020B0604020202020204" pitchFamily="34" charset="0"/>
            </a:endParaRPr>
          </a:p>
        </p:txBody>
      </p:sp>
    </p:spTree>
    <p:extLst>
      <p:ext uri="{BB962C8B-B14F-4D97-AF65-F5344CB8AC3E}">
        <p14:creationId xmlns:p14="http://schemas.microsoft.com/office/powerpoint/2010/main" val="42862902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6643</TotalTime>
  <Words>1895</Words>
  <Application>Microsoft Office PowerPoint</Application>
  <PresentationFormat>Panorámica</PresentationFormat>
  <Paragraphs>124</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Arial Nova</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Jaime Salinas Toledo</dc:creator>
  <cp:lastModifiedBy>Jaime Salinas Toledo</cp:lastModifiedBy>
  <cp:revision>65</cp:revision>
  <dcterms:created xsi:type="dcterms:W3CDTF">2020-01-07T03:35:07Z</dcterms:created>
  <dcterms:modified xsi:type="dcterms:W3CDTF">2022-06-13T05:40:43Z</dcterms:modified>
</cp:coreProperties>
</file>