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57" r:id="rId3"/>
    <p:sldId id="258" r:id="rId4"/>
    <p:sldId id="259" r:id="rId5"/>
    <p:sldId id="260" r:id="rId6"/>
    <p:sldId id="264" r:id="rId7"/>
    <p:sldId id="261" r:id="rId8"/>
    <p:sldId id="263"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2634" autoAdjust="0"/>
  </p:normalViewPr>
  <p:slideViewPr>
    <p:cSldViewPr snapToGrid="0">
      <p:cViewPr varScale="1">
        <p:scale>
          <a:sx n="64" d="100"/>
          <a:sy n="64" d="100"/>
        </p:scale>
        <p:origin x="748" y="3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9B225FE4-7F4D-49CD-9FD5-DF2BF10DD350}" type="datetimeFigureOut">
              <a:rPr lang="es-CL" smtClean="0"/>
              <a:t>05-07-2022</a:t>
            </a:fld>
            <a:endParaRPr lang="es-CL"/>
          </a:p>
        </p:txBody>
      </p:sp>
      <p:sp>
        <p:nvSpPr>
          <p:cNvPr id="5" name="Footer Placeholder 4"/>
          <p:cNvSpPr>
            <a:spLocks noGrp="1"/>
          </p:cNvSpPr>
          <p:nvPr>
            <p:ph type="ftr" sz="quarter" idx="11"/>
          </p:nvPr>
        </p:nvSpPr>
        <p:spPr/>
        <p:txBody>
          <a:bodyPr/>
          <a:lstStyle/>
          <a:p>
            <a:endParaRPr lang="es-CL"/>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1BA4589-C452-4A17-8575-0B95E5E586C6}" type="slidenum">
              <a:rPr lang="es-CL" smtClean="0"/>
              <a:t>‹Nº›</a:t>
            </a:fld>
            <a:endParaRPr lang="es-CL"/>
          </a:p>
        </p:txBody>
      </p:sp>
    </p:spTree>
    <p:extLst>
      <p:ext uri="{BB962C8B-B14F-4D97-AF65-F5344CB8AC3E}">
        <p14:creationId xmlns:p14="http://schemas.microsoft.com/office/powerpoint/2010/main" val="479232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9B225FE4-7F4D-49CD-9FD5-DF2BF10DD350}" type="datetimeFigureOut">
              <a:rPr lang="es-CL" smtClean="0"/>
              <a:t>05-07-2022</a:t>
            </a:fld>
            <a:endParaRPr lang="es-CL"/>
          </a:p>
        </p:txBody>
      </p:sp>
      <p:sp>
        <p:nvSpPr>
          <p:cNvPr id="5" name="Footer Placeholder 4"/>
          <p:cNvSpPr>
            <a:spLocks noGrp="1"/>
          </p:cNvSpPr>
          <p:nvPr>
            <p:ph type="ftr" sz="quarter" idx="11"/>
          </p:nvPr>
        </p:nvSpPr>
        <p:spPr/>
        <p:txBody>
          <a:bodyPr/>
          <a:lstStyle/>
          <a:p>
            <a:endParaRPr lang="es-C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1BA4589-C452-4A17-8575-0B95E5E586C6}" type="slidenum">
              <a:rPr lang="es-CL" smtClean="0"/>
              <a:t>‹Nº›</a:t>
            </a:fld>
            <a:endParaRPr lang="es-CL"/>
          </a:p>
        </p:txBody>
      </p:sp>
    </p:spTree>
    <p:extLst>
      <p:ext uri="{BB962C8B-B14F-4D97-AF65-F5344CB8AC3E}">
        <p14:creationId xmlns:p14="http://schemas.microsoft.com/office/powerpoint/2010/main" val="2072139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9B225FE4-7F4D-49CD-9FD5-DF2BF10DD350}" type="datetimeFigureOut">
              <a:rPr lang="es-CL" smtClean="0"/>
              <a:t>05-07-2022</a:t>
            </a:fld>
            <a:endParaRPr lang="es-CL"/>
          </a:p>
        </p:txBody>
      </p:sp>
      <p:sp>
        <p:nvSpPr>
          <p:cNvPr id="5" name="Footer Placeholder 4"/>
          <p:cNvSpPr>
            <a:spLocks noGrp="1"/>
          </p:cNvSpPr>
          <p:nvPr>
            <p:ph type="ftr" sz="quarter" idx="11"/>
          </p:nvPr>
        </p:nvSpPr>
        <p:spPr/>
        <p:txBody>
          <a:bodyPr/>
          <a:lstStyle/>
          <a:p>
            <a:endParaRPr lang="es-CL"/>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1BA4589-C452-4A17-8575-0B95E5E586C6}" type="slidenum">
              <a:rPr lang="es-CL" smtClean="0"/>
              <a:t>‹Nº›</a:t>
            </a:fld>
            <a:endParaRPr lang="es-CL"/>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376954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9B225FE4-7F4D-49CD-9FD5-DF2BF10DD350}" type="datetimeFigureOut">
              <a:rPr lang="es-CL" smtClean="0"/>
              <a:t>05-07-2022</a:t>
            </a:fld>
            <a:endParaRPr lang="es-CL"/>
          </a:p>
        </p:txBody>
      </p:sp>
      <p:sp>
        <p:nvSpPr>
          <p:cNvPr id="6" name="Footer Placeholder 5"/>
          <p:cNvSpPr>
            <a:spLocks noGrp="1"/>
          </p:cNvSpPr>
          <p:nvPr>
            <p:ph type="ftr" sz="quarter" idx="11"/>
          </p:nvPr>
        </p:nvSpPr>
        <p:spPr/>
        <p:txBody>
          <a:bodyPr/>
          <a:lstStyle/>
          <a:p>
            <a:endParaRPr lang="es-C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1BA4589-C452-4A17-8575-0B95E5E586C6}" type="slidenum">
              <a:rPr lang="es-CL" smtClean="0"/>
              <a:t>‹Nº›</a:t>
            </a:fld>
            <a:endParaRPr lang="es-CL"/>
          </a:p>
        </p:txBody>
      </p:sp>
    </p:spTree>
    <p:extLst>
      <p:ext uri="{BB962C8B-B14F-4D97-AF65-F5344CB8AC3E}">
        <p14:creationId xmlns:p14="http://schemas.microsoft.com/office/powerpoint/2010/main" val="24440313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9B225FE4-7F4D-49CD-9FD5-DF2BF10DD350}" type="datetimeFigureOut">
              <a:rPr lang="es-CL" smtClean="0"/>
              <a:t>05-07-2022</a:t>
            </a:fld>
            <a:endParaRPr lang="es-CL"/>
          </a:p>
        </p:txBody>
      </p:sp>
      <p:sp>
        <p:nvSpPr>
          <p:cNvPr id="6" name="Footer Placeholder 5"/>
          <p:cNvSpPr>
            <a:spLocks noGrp="1"/>
          </p:cNvSpPr>
          <p:nvPr>
            <p:ph type="ftr" sz="quarter" idx="11"/>
          </p:nvPr>
        </p:nvSpPr>
        <p:spPr/>
        <p:txBody>
          <a:bodyPr/>
          <a:lstStyle/>
          <a:p>
            <a:endParaRPr lang="es-CL"/>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1BA4589-C452-4A17-8575-0B95E5E586C6}" type="slidenum">
              <a:rPr lang="es-CL" smtClean="0"/>
              <a:t>‹Nº›</a:t>
            </a:fld>
            <a:endParaRPr lang="es-CL"/>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014499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9B225FE4-7F4D-49CD-9FD5-DF2BF10DD350}" type="datetimeFigureOut">
              <a:rPr lang="es-CL" smtClean="0"/>
              <a:t>05-07-2022</a:t>
            </a:fld>
            <a:endParaRPr lang="es-CL"/>
          </a:p>
        </p:txBody>
      </p:sp>
      <p:sp>
        <p:nvSpPr>
          <p:cNvPr id="6" name="Footer Placeholder 5"/>
          <p:cNvSpPr>
            <a:spLocks noGrp="1"/>
          </p:cNvSpPr>
          <p:nvPr>
            <p:ph type="ftr" sz="quarter" idx="11"/>
          </p:nvPr>
        </p:nvSpPr>
        <p:spPr/>
        <p:txBody>
          <a:bodyPr/>
          <a:lstStyle/>
          <a:p>
            <a:endParaRPr lang="es-C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1BA4589-C452-4A17-8575-0B95E5E586C6}" type="slidenum">
              <a:rPr lang="es-CL" smtClean="0"/>
              <a:t>‹Nº›</a:t>
            </a:fld>
            <a:endParaRPr lang="es-CL"/>
          </a:p>
        </p:txBody>
      </p:sp>
    </p:spTree>
    <p:extLst>
      <p:ext uri="{BB962C8B-B14F-4D97-AF65-F5344CB8AC3E}">
        <p14:creationId xmlns:p14="http://schemas.microsoft.com/office/powerpoint/2010/main" val="1880554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B225FE4-7F4D-49CD-9FD5-DF2BF10DD350}" type="datetimeFigureOut">
              <a:rPr lang="es-CL" smtClean="0"/>
              <a:t>05-07-2022</a:t>
            </a:fld>
            <a:endParaRPr lang="es-CL"/>
          </a:p>
        </p:txBody>
      </p:sp>
      <p:sp>
        <p:nvSpPr>
          <p:cNvPr id="5" name="Footer Placeholder 4"/>
          <p:cNvSpPr>
            <a:spLocks noGrp="1"/>
          </p:cNvSpPr>
          <p:nvPr>
            <p:ph type="ftr" sz="quarter" idx="11"/>
          </p:nvPr>
        </p:nvSpPr>
        <p:spPr/>
        <p:txBody>
          <a:bodyPr/>
          <a:lstStyle/>
          <a:p>
            <a:endParaRPr lang="es-C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1BA4589-C452-4A17-8575-0B95E5E586C6}" type="slidenum">
              <a:rPr lang="es-CL" smtClean="0"/>
              <a:t>‹Nº›</a:t>
            </a:fld>
            <a:endParaRPr lang="es-CL"/>
          </a:p>
        </p:txBody>
      </p:sp>
    </p:spTree>
    <p:extLst>
      <p:ext uri="{BB962C8B-B14F-4D97-AF65-F5344CB8AC3E}">
        <p14:creationId xmlns:p14="http://schemas.microsoft.com/office/powerpoint/2010/main" val="3020774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B225FE4-7F4D-49CD-9FD5-DF2BF10DD350}" type="datetimeFigureOut">
              <a:rPr lang="es-CL" smtClean="0"/>
              <a:t>05-07-2022</a:t>
            </a:fld>
            <a:endParaRPr lang="es-CL"/>
          </a:p>
        </p:txBody>
      </p:sp>
      <p:sp>
        <p:nvSpPr>
          <p:cNvPr id="5" name="Footer Placeholder 4"/>
          <p:cNvSpPr>
            <a:spLocks noGrp="1"/>
          </p:cNvSpPr>
          <p:nvPr>
            <p:ph type="ftr" sz="quarter" idx="11"/>
          </p:nvPr>
        </p:nvSpPr>
        <p:spPr/>
        <p:txBody>
          <a:bodyPr/>
          <a:lstStyle/>
          <a:p>
            <a:endParaRPr lang="es-C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1BA4589-C452-4A17-8575-0B95E5E586C6}" type="slidenum">
              <a:rPr lang="es-CL" smtClean="0"/>
              <a:t>‹Nº›</a:t>
            </a:fld>
            <a:endParaRPr lang="es-CL"/>
          </a:p>
        </p:txBody>
      </p:sp>
    </p:spTree>
    <p:extLst>
      <p:ext uri="{BB962C8B-B14F-4D97-AF65-F5344CB8AC3E}">
        <p14:creationId xmlns:p14="http://schemas.microsoft.com/office/powerpoint/2010/main" val="912801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B225FE4-7F4D-49CD-9FD5-DF2BF10DD350}" type="datetimeFigureOut">
              <a:rPr lang="es-CL" smtClean="0"/>
              <a:t>05-07-2022</a:t>
            </a:fld>
            <a:endParaRPr lang="es-CL"/>
          </a:p>
        </p:txBody>
      </p:sp>
      <p:sp>
        <p:nvSpPr>
          <p:cNvPr id="5" name="Footer Placeholder 4"/>
          <p:cNvSpPr>
            <a:spLocks noGrp="1"/>
          </p:cNvSpPr>
          <p:nvPr>
            <p:ph type="ftr" sz="quarter" idx="11"/>
          </p:nvPr>
        </p:nvSpPr>
        <p:spPr/>
        <p:txBody>
          <a:bodyPr/>
          <a:lstStyle/>
          <a:p>
            <a:endParaRPr lang="es-CL"/>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1BA4589-C452-4A17-8575-0B95E5E586C6}" type="slidenum">
              <a:rPr lang="es-CL" smtClean="0"/>
              <a:t>‹Nº›</a:t>
            </a:fld>
            <a:endParaRPr lang="es-CL"/>
          </a:p>
        </p:txBody>
      </p:sp>
    </p:spTree>
    <p:extLst>
      <p:ext uri="{BB962C8B-B14F-4D97-AF65-F5344CB8AC3E}">
        <p14:creationId xmlns:p14="http://schemas.microsoft.com/office/powerpoint/2010/main" val="2234685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9B225FE4-7F4D-49CD-9FD5-DF2BF10DD350}" type="datetimeFigureOut">
              <a:rPr lang="es-CL" smtClean="0"/>
              <a:t>05-07-2022</a:t>
            </a:fld>
            <a:endParaRPr lang="es-CL"/>
          </a:p>
        </p:txBody>
      </p:sp>
      <p:sp>
        <p:nvSpPr>
          <p:cNvPr id="5" name="Footer Placeholder 4"/>
          <p:cNvSpPr>
            <a:spLocks noGrp="1"/>
          </p:cNvSpPr>
          <p:nvPr>
            <p:ph type="ftr" sz="quarter" idx="11"/>
          </p:nvPr>
        </p:nvSpPr>
        <p:spPr/>
        <p:txBody>
          <a:bodyPr/>
          <a:lstStyle/>
          <a:p>
            <a:endParaRPr lang="es-CL"/>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1BA4589-C452-4A17-8575-0B95E5E586C6}" type="slidenum">
              <a:rPr lang="es-CL" smtClean="0"/>
              <a:t>‹Nº›</a:t>
            </a:fld>
            <a:endParaRPr lang="es-CL"/>
          </a:p>
        </p:txBody>
      </p:sp>
    </p:spTree>
    <p:extLst>
      <p:ext uri="{BB962C8B-B14F-4D97-AF65-F5344CB8AC3E}">
        <p14:creationId xmlns:p14="http://schemas.microsoft.com/office/powerpoint/2010/main" val="782559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B225FE4-7F4D-49CD-9FD5-DF2BF10DD350}" type="datetimeFigureOut">
              <a:rPr lang="es-CL" smtClean="0"/>
              <a:t>05-07-2022</a:t>
            </a:fld>
            <a:endParaRPr lang="es-CL"/>
          </a:p>
        </p:txBody>
      </p:sp>
      <p:sp>
        <p:nvSpPr>
          <p:cNvPr id="6" name="Footer Placeholder 5"/>
          <p:cNvSpPr>
            <a:spLocks noGrp="1"/>
          </p:cNvSpPr>
          <p:nvPr>
            <p:ph type="ftr" sz="quarter" idx="11"/>
          </p:nvPr>
        </p:nvSpPr>
        <p:spPr/>
        <p:txBody>
          <a:bodyPr/>
          <a:lstStyle/>
          <a:p>
            <a:endParaRPr lang="es-CL"/>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1BA4589-C452-4A17-8575-0B95E5E586C6}" type="slidenum">
              <a:rPr lang="es-CL" smtClean="0"/>
              <a:t>‹Nº›</a:t>
            </a:fld>
            <a:endParaRPr lang="es-CL"/>
          </a:p>
        </p:txBody>
      </p:sp>
    </p:spTree>
    <p:extLst>
      <p:ext uri="{BB962C8B-B14F-4D97-AF65-F5344CB8AC3E}">
        <p14:creationId xmlns:p14="http://schemas.microsoft.com/office/powerpoint/2010/main" val="3823286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B225FE4-7F4D-49CD-9FD5-DF2BF10DD350}" type="datetimeFigureOut">
              <a:rPr lang="es-CL" smtClean="0"/>
              <a:t>05-07-2022</a:t>
            </a:fld>
            <a:endParaRPr lang="es-CL"/>
          </a:p>
        </p:txBody>
      </p:sp>
      <p:sp>
        <p:nvSpPr>
          <p:cNvPr id="8" name="Footer Placeholder 7"/>
          <p:cNvSpPr>
            <a:spLocks noGrp="1"/>
          </p:cNvSpPr>
          <p:nvPr>
            <p:ph type="ftr" sz="quarter" idx="11"/>
          </p:nvPr>
        </p:nvSpPr>
        <p:spPr/>
        <p:txBody>
          <a:bodyPr/>
          <a:lstStyle/>
          <a:p>
            <a:endParaRPr lang="es-CL"/>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1BA4589-C452-4A17-8575-0B95E5E586C6}" type="slidenum">
              <a:rPr lang="es-CL" smtClean="0"/>
              <a:t>‹Nº›</a:t>
            </a:fld>
            <a:endParaRPr lang="es-CL"/>
          </a:p>
        </p:txBody>
      </p:sp>
    </p:spTree>
    <p:extLst>
      <p:ext uri="{BB962C8B-B14F-4D97-AF65-F5344CB8AC3E}">
        <p14:creationId xmlns:p14="http://schemas.microsoft.com/office/powerpoint/2010/main" val="4157562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B225FE4-7F4D-49CD-9FD5-DF2BF10DD350}" type="datetimeFigureOut">
              <a:rPr lang="es-CL" smtClean="0"/>
              <a:t>05-07-2022</a:t>
            </a:fld>
            <a:endParaRPr lang="es-CL"/>
          </a:p>
        </p:txBody>
      </p:sp>
      <p:sp>
        <p:nvSpPr>
          <p:cNvPr id="4" name="Footer Placeholder 3"/>
          <p:cNvSpPr>
            <a:spLocks noGrp="1"/>
          </p:cNvSpPr>
          <p:nvPr>
            <p:ph type="ftr" sz="quarter" idx="11"/>
          </p:nvPr>
        </p:nvSpPr>
        <p:spPr/>
        <p:txBody>
          <a:bodyPr/>
          <a:lstStyle/>
          <a:p>
            <a:endParaRPr lang="es-CL"/>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1BA4589-C452-4A17-8575-0B95E5E586C6}" type="slidenum">
              <a:rPr lang="es-CL" smtClean="0"/>
              <a:t>‹Nº›</a:t>
            </a:fld>
            <a:endParaRPr lang="es-CL"/>
          </a:p>
        </p:txBody>
      </p:sp>
    </p:spTree>
    <p:extLst>
      <p:ext uri="{BB962C8B-B14F-4D97-AF65-F5344CB8AC3E}">
        <p14:creationId xmlns:p14="http://schemas.microsoft.com/office/powerpoint/2010/main" val="3452523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225FE4-7F4D-49CD-9FD5-DF2BF10DD350}" type="datetimeFigureOut">
              <a:rPr lang="es-CL" smtClean="0"/>
              <a:t>05-07-2022</a:t>
            </a:fld>
            <a:endParaRPr lang="es-CL"/>
          </a:p>
        </p:txBody>
      </p:sp>
      <p:sp>
        <p:nvSpPr>
          <p:cNvPr id="3" name="Footer Placeholder 2"/>
          <p:cNvSpPr>
            <a:spLocks noGrp="1"/>
          </p:cNvSpPr>
          <p:nvPr>
            <p:ph type="ftr" sz="quarter" idx="11"/>
          </p:nvPr>
        </p:nvSpPr>
        <p:spPr/>
        <p:txBody>
          <a:bodyPr/>
          <a:lstStyle/>
          <a:p>
            <a:endParaRPr lang="es-CL"/>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1BA4589-C452-4A17-8575-0B95E5E586C6}" type="slidenum">
              <a:rPr lang="es-CL" smtClean="0"/>
              <a:t>‹Nº›</a:t>
            </a:fld>
            <a:endParaRPr lang="es-CL"/>
          </a:p>
        </p:txBody>
      </p:sp>
    </p:spTree>
    <p:extLst>
      <p:ext uri="{BB962C8B-B14F-4D97-AF65-F5344CB8AC3E}">
        <p14:creationId xmlns:p14="http://schemas.microsoft.com/office/powerpoint/2010/main" val="1314731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B225FE4-7F4D-49CD-9FD5-DF2BF10DD350}" type="datetimeFigureOut">
              <a:rPr lang="es-CL" smtClean="0"/>
              <a:t>05-07-2022</a:t>
            </a:fld>
            <a:endParaRPr lang="es-CL"/>
          </a:p>
        </p:txBody>
      </p:sp>
      <p:sp>
        <p:nvSpPr>
          <p:cNvPr id="6" name="Footer Placeholder 5"/>
          <p:cNvSpPr>
            <a:spLocks noGrp="1"/>
          </p:cNvSpPr>
          <p:nvPr>
            <p:ph type="ftr" sz="quarter" idx="11"/>
          </p:nvPr>
        </p:nvSpPr>
        <p:spPr/>
        <p:txBody>
          <a:bodyPr/>
          <a:lstStyle/>
          <a:p>
            <a:endParaRPr lang="es-CL"/>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1BA4589-C452-4A17-8575-0B95E5E586C6}" type="slidenum">
              <a:rPr lang="es-CL" smtClean="0"/>
              <a:t>‹Nº›</a:t>
            </a:fld>
            <a:endParaRPr lang="es-CL"/>
          </a:p>
        </p:txBody>
      </p:sp>
    </p:spTree>
    <p:extLst>
      <p:ext uri="{BB962C8B-B14F-4D97-AF65-F5344CB8AC3E}">
        <p14:creationId xmlns:p14="http://schemas.microsoft.com/office/powerpoint/2010/main" val="1191653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B225FE4-7F4D-49CD-9FD5-DF2BF10DD350}" type="datetimeFigureOut">
              <a:rPr lang="es-CL" smtClean="0"/>
              <a:t>05-07-2022</a:t>
            </a:fld>
            <a:endParaRPr lang="es-CL"/>
          </a:p>
        </p:txBody>
      </p:sp>
      <p:sp>
        <p:nvSpPr>
          <p:cNvPr id="6" name="Footer Placeholder 5"/>
          <p:cNvSpPr>
            <a:spLocks noGrp="1"/>
          </p:cNvSpPr>
          <p:nvPr>
            <p:ph type="ftr" sz="quarter" idx="11"/>
          </p:nvPr>
        </p:nvSpPr>
        <p:spPr/>
        <p:txBody>
          <a:bodyPr/>
          <a:lstStyle/>
          <a:p>
            <a:endParaRPr lang="es-CL"/>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1BA4589-C452-4A17-8575-0B95E5E586C6}" type="slidenum">
              <a:rPr lang="es-CL" smtClean="0"/>
              <a:t>‹Nº›</a:t>
            </a:fld>
            <a:endParaRPr lang="es-CL"/>
          </a:p>
        </p:txBody>
      </p:sp>
    </p:spTree>
    <p:extLst>
      <p:ext uri="{BB962C8B-B14F-4D97-AF65-F5344CB8AC3E}">
        <p14:creationId xmlns:p14="http://schemas.microsoft.com/office/powerpoint/2010/main" val="3049258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B225FE4-7F4D-49CD-9FD5-DF2BF10DD350}" type="datetimeFigureOut">
              <a:rPr lang="es-CL" smtClean="0"/>
              <a:t>05-07-2022</a:t>
            </a:fld>
            <a:endParaRPr lang="es-CL"/>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L"/>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1BA4589-C452-4A17-8575-0B95E5E586C6}" type="slidenum">
              <a:rPr lang="es-CL" smtClean="0"/>
              <a:t>‹Nº›</a:t>
            </a:fld>
            <a:endParaRPr lang="es-CL"/>
          </a:p>
        </p:txBody>
      </p:sp>
    </p:spTree>
    <p:extLst>
      <p:ext uri="{BB962C8B-B14F-4D97-AF65-F5344CB8AC3E}">
        <p14:creationId xmlns:p14="http://schemas.microsoft.com/office/powerpoint/2010/main" val="931380915"/>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8D40ACE-DC41-9D64-3ACE-1DCF2BED62F5}"/>
              </a:ext>
            </a:extLst>
          </p:cNvPr>
          <p:cNvSpPr>
            <a:spLocks noGrp="1"/>
          </p:cNvSpPr>
          <p:nvPr>
            <p:ph type="ctrTitle"/>
          </p:nvPr>
        </p:nvSpPr>
        <p:spPr>
          <a:xfrm>
            <a:off x="1066801" y="4846981"/>
            <a:ext cx="10058398" cy="1857375"/>
          </a:xfrm>
        </p:spPr>
        <p:txBody>
          <a:bodyPr>
            <a:noAutofit/>
          </a:bodyPr>
          <a:lstStyle/>
          <a:p>
            <a:pPr algn="ctr"/>
            <a:r>
              <a:rPr lang="es-CL" sz="3600" dirty="0"/>
              <a:t>Confederación Nacional Sindical Campesina, del Agro y Pueblos Originarios</a:t>
            </a:r>
            <a:br>
              <a:rPr lang="es-CL" sz="3600" dirty="0"/>
            </a:br>
            <a:r>
              <a:rPr lang="es-CL" sz="3600" dirty="0"/>
              <a:t>RANQUIL</a:t>
            </a:r>
          </a:p>
        </p:txBody>
      </p:sp>
      <p:pic>
        <p:nvPicPr>
          <p:cNvPr id="5" name="Imagen 4">
            <a:extLst>
              <a:ext uri="{FF2B5EF4-FFF2-40B4-BE49-F238E27FC236}">
                <a16:creationId xmlns:a16="http://schemas.microsoft.com/office/drawing/2014/main" id="{1C02DD4D-5D98-6F71-EE3B-790B325C59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2357" y="0"/>
            <a:ext cx="6714433" cy="5035825"/>
          </a:xfrm>
          <a:prstGeom prst="rect">
            <a:avLst/>
          </a:prstGeom>
        </p:spPr>
      </p:pic>
    </p:spTree>
    <p:extLst>
      <p:ext uri="{BB962C8B-B14F-4D97-AF65-F5344CB8AC3E}">
        <p14:creationId xmlns:p14="http://schemas.microsoft.com/office/powerpoint/2010/main" val="20270131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a:extLst>
              <a:ext uri="{FF2B5EF4-FFF2-40B4-BE49-F238E27FC236}">
                <a16:creationId xmlns:a16="http://schemas.microsoft.com/office/drawing/2014/main" id="{421435D1-3541-4D73-AC05-38828469C735}"/>
              </a:ext>
            </a:extLst>
          </p:cNvPr>
          <p:cNvSpPr/>
          <p:nvPr/>
        </p:nvSpPr>
        <p:spPr>
          <a:xfrm>
            <a:off x="1420718" y="2967335"/>
            <a:ext cx="9350573" cy="1200329"/>
          </a:xfrm>
          <a:prstGeom prst="rect">
            <a:avLst/>
          </a:prstGeom>
          <a:noFill/>
        </p:spPr>
        <p:txBody>
          <a:bodyPr wrap="none" lIns="91440" tIns="45720" rIns="91440" bIns="45720">
            <a:spAutoFit/>
          </a:bodyPr>
          <a:lstStyle/>
          <a:p>
            <a:pPr algn="ctr"/>
            <a:r>
              <a:rPr lang="es-ES" sz="72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Gracias por su atención.</a:t>
            </a:r>
          </a:p>
        </p:txBody>
      </p:sp>
    </p:spTree>
    <p:extLst>
      <p:ext uri="{BB962C8B-B14F-4D97-AF65-F5344CB8AC3E}">
        <p14:creationId xmlns:p14="http://schemas.microsoft.com/office/powerpoint/2010/main" val="20386984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7505BC6-34C3-6CFE-6F73-0FDE79636E24}"/>
              </a:ext>
            </a:extLst>
          </p:cNvPr>
          <p:cNvSpPr>
            <a:spLocks noGrp="1"/>
          </p:cNvSpPr>
          <p:nvPr>
            <p:ph type="title"/>
          </p:nvPr>
        </p:nvSpPr>
        <p:spPr/>
        <p:txBody>
          <a:bodyPr/>
          <a:lstStyle/>
          <a:p>
            <a:r>
              <a:rPr lang="es-CL" dirty="0"/>
              <a:t>Presentación</a:t>
            </a:r>
          </a:p>
        </p:txBody>
      </p:sp>
      <p:sp>
        <p:nvSpPr>
          <p:cNvPr id="3" name="Marcador de contenido 2">
            <a:extLst>
              <a:ext uri="{FF2B5EF4-FFF2-40B4-BE49-F238E27FC236}">
                <a16:creationId xmlns:a16="http://schemas.microsoft.com/office/drawing/2014/main" id="{7FE8382F-6D66-D888-B8A3-7587DE02D7D8}"/>
              </a:ext>
            </a:extLst>
          </p:cNvPr>
          <p:cNvSpPr>
            <a:spLocks noGrp="1"/>
          </p:cNvSpPr>
          <p:nvPr>
            <p:ph idx="1"/>
          </p:nvPr>
        </p:nvSpPr>
        <p:spPr>
          <a:xfrm>
            <a:off x="989012" y="1264555"/>
            <a:ext cx="10515600" cy="5572761"/>
          </a:xfrm>
        </p:spPr>
        <p:txBody>
          <a:bodyPr>
            <a:noAutofit/>
          </a:bodyPr>
          <a:lstStyle/>
          <a:p>
            <a:pPr marL="0" indent="0" algn="just">
              <a:buNone/>
            </a:pPr>
            <a:r>
              <a:rPr lang="es-MX" sz="3600" dirty="0">
                <a:effectLst/>
                <a:latin typeface="Calibri" panose="020F0502020204030204" pitchFamily="34" charset="0"/>
                <a:ea typeface="Calibri" panose="020F0502020204030204" pitchFamily="34" charset="0"/>
              </a:rPr>
              <a:t>Nuestra Organización tiene afiliados a sindicatos de Asalariados/as Agrícolas en diversas regiones del país, la mayoría de eventuales, algunos </a:t>
            </a:r>
            <a:r>
              <a:rPr lang="es-MX" sz="3600" dirty="0">
                <a:latin typeface="Calibri" panose="020F0502020204030204" pitchFamily="34" charset="0"/>
                <a:ea typeface="Calibri" panose="020F0502020204030204" pitchFamily="34" charset="0"/>
              </a:rPr>
              <a:t>i</a:t>
            </a:r>
            <a:r>
              <a:rPr lang="es-MX" sz="3600" dirty="0">
                <a:effectLst/>
                <a:latin typeface="Calibri" panose="020F0502020204030204" pitchFamily="34" charset="0"/>
                <a:ea typeface="Calibri" panose="020F0502020204030204" pitchFamily="34" charset="0"/>
              </a:rPr>
              <a:t>nterempresas y otros de empresa. Con una larga historia de defensa de los y las trabajadores (desde 1968) es que estamos hoy acá para dar a conocer los argumentos en los que nos basamos para decir “la jornada de 40 horas semanales es la necesaria para trabajadores/as Agrícolas, especialmente para los y las de temporada por motivo de salud, económico y psicosocial entre otros. </a:t>
            </a:r>
            <a:endParaRPr lang="es-CL" sz="3600" dirty="0"/>
          </a:p>
        </p:txBody>
      </p:sp>
    </p:spTree>
    <p:extLst>
      <p:ext uri="{BB962C8B-B14F-4D97-AF65-F5344CB8AC3E}">
        <p14:creationId xmlns:p14="http://schemas.microsoft.com/office/powerpoint/2010/main" val="10784201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038CC4B-67E9-EF63-F26F-1BD95A70113A}"/>
              </a:ext>
            </a:extLst>
          </p:cNvPr>
          <p:cNvSpPr>
            <a:spLocks noGrp="1"/>
          </p:cNvSpPr>
          <p:nvPr>
            <p:ph type="title"/>
          </p:nvPr>
        </p:nvSpPr>
        <p:spPr/>
        <p:txBody>
          <a:bodyPr/>
          <a:lstStyle/>
          <a:p>
            <a:r>
              <a:rPr lang="es-CL" dirty="0"/>
              <a:t>Ergonómico</a:t>
            </a:r>
          </a:p>
        </p:txBody>
      </p:sp>
      <p:sp>
        <p:nvSpPr>
          <p:cNvPr id="3" name="Marcador de contenido 2">
            <a:extLst>
              <a:ext uri="{FF2B5EF4-FFF2-40B4-BE49-F238E27FC236}">
                <a16:creationId xmlns:a16="http://schemas.microsoft.com/office/drawing/2014/main" id="{109AF933-1DB1-79AE-BDFF-B6DC6D9B6CAD}"/>
              </a:ext>
            </a:extLst>
          </p:cNvPr>
          <p:cNvSpPr>
            <a:spLocks noGrp="1"/>
          </p:cNvSpPr>
          <p:nvPr>
            <p:ph idx="1"/>
          </p:nvPr>
        </p:nvSpPr>
        <p:spPr>
          <a:xfrm>
            <a:off x="495242" y="2320924"/>
            <a:ext cx="7089913" cy="2060575"/>
          </a:xfrm>
        </p:spPr>
        <p:txBody>
          <a:bodyPr>
            <a:normAutofit/>
          </a:bodyPr>
          <a:lstStyle/>
          <a:p>
            <a:pPr algn="ctr"/>
            <a:r>
              <a:rPr lang="es-CL" dirty="0">
                <a:effectLst/>
                <a:latin typeface="Calibri" panose="020F0502020204030204" pitchFamily="34" charset="0"/>
                <a:ea typeface="Calibri" panose="020F0502020204030204" pitchFamily="34" charset="0"/>
                <a:cs typeface="Times New Roman" panose="02020603050405020304" pitchFamily="18" charset="0"/>
              </a:rPr>
              <a:t>“Si se toma como referencia la población general, </a:t>
            </a:r>
            <a:r>
              <a:rPr lang="es-CL" b="1" dirty="0">
                <a:effectLst/>
                <a:latin typeface="Calibri" panose="020F0502020204030204" pitchFamily="34" charset="0"/>
                <a:ea typeface="Calibri" panose="020F0502020204030204" pitchFamily="34" charset="0"/>
                <a:cs typeface="Times New Roman" panose="02020603050405020304" pitchFamily="18" charset="0"/>
              </a:rPr>
              <a:t>la incidencia de los trastornos musculoesqueléticos puede llegar a ser de 3 a 4 veces más alta </a:t>
            </a:r>
            <a:r>
              <a:rPr lang="es-CL" dirty="0">
                <a:effectLst/>
                <a:latin typeface="Calibri" panose="020F0502020204030204" pitchFamily="34" charset="0"/>
                <a:ea typeface="Calibri" panose="020F0502020204030204" pitchFamily="34" charset="0"/>
                <a:cs typeface="Times New Roman" panose="02020603050405020304" pitchFamily="18" charset="0"/>
              </a:rPr>
              <a:t>en algunos sectores productivos, como la industria manufacturera, la industria de procesamiento de alimentos, la minería, la construcción, los servicios de limpieza, la pesca y la </a:t>
            </a:r>
            <a:r>
              <a:rPr lang="es-CL" b="1" dirty="0">
                <a:effectLst/>
                <a:latin typeface="Calibri" panose="020F0502020204030204" pitchFamily="34" charset="0"/>
                <a:ea typeface="Calibri" panose="020F0502020204030204" pitchFamily="34" charset="0"/>
                <a:cs typeface="Times New Roman" panose="02020603050405020304" pitchFamily="18" charset="0"/>
              </a:rPr>
              <a:t>agricultura.</a:t>
            </a:r>
            <a:r>
              <a:rPr lang="es-CL" dirty="0">
                <a:effectLst/>
                <a:latin typeface="Calibri" panose="020F0502020204030204" pitchFamily="34" charset="0"/>
                <a:ea typeface="Calibri" panose="020F0502020204030204" pitchFamily="34" charset="0"/>
                <a:cs typeface="Times New Roman" panose="02020603050405020304" pitchFamily="18" charset="0"/>
              </a:rPr>
              <a:t> (Álvarez- Casado, E.)”</a:t>
            </a:r>
            <a:endParaRPr lang="es-CL" sz="4000" dirty="0"/>
          </a:p>
        </p:txBody>
      </p:sp>
      <p:pic>
        <p:nvPicPr>
          <p:cNvPr id="4" name="Imagen 3">
            <a:extLst>
              <a:ext uri="{FF2B5EF4-FFF2-40B4-BE49-F238E27FC236}">
                <a16:creationId xmlns:a16="http://schemas.microsoft.com/office/drawing/2014/main" id="{478A418C-5F1D-E018-3DD5-B23A776CC4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51802" y="0"/>
            <a:ext cx="4040198" cy="6858000"/>
          </a:xfrm>
          <a:prstGeom prst="rect">
            <a:avLst/>
          </a:prstGeom>
        </p:spPr>
      </p:pic>
    </p:spTree>
    <p:extLst>
      <p:ext uri="{BB962C8B-B14F-4D97-AF65-F5344CB8AC3E}">
        <p14:creationId xmlns:p14="http://schemas.microsoft.com/office/powerpoint/2010/main" val="15618252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B2EC25A-3332-AFB8-78DC-4C530EC7E2B0}"/>
              </a:ext>
            </a:extLst>
          </p:cNvPr>
          <p:cNvSpPr>
            <a:spLocks noGrp="1"/>
          </p:cNvSpPr>
          <p:nvPr>
            <p:ph idx="1"/>
          </p:nvPr>
        </p:nvSpPr>
        <p:spPr>
          <a:xfrm>
            <a:off x="838200" y="1481069"/>
            <a:ext cx="10515600" cy="4351338"/>
          </a:xfrm>
        </p:spPr>
        <p:txBody>
          <a:bodyPr>
            <a:normAutofit fontScale="85000" lnSpcReduction="20000"/>
          </a:bodyPr>
          <a:lstStyle/>
          <a:p>
            <a:pPr marL="0" indent="0" algn="just">
              <a:buNone/>
            </a:pPr>
            <a:r>
              <a:rPr lang="es-CL" sz="3600" dirty="0">
                <a:effectLst/>
                <a:latin typeface="Calibri" panose="020F0502020204030204" pitchFamily="34" charset="0"/>
                <a:ea typeface="Calibri" panose="020F0502020204030204" pitchFamily="34" charset="0"/>
                <a:cs typeface="Times New Roman" panose="02020603050405020304" pitchFamily="18" charset="0"/>
              </a:rPr>
              <a:t>La repetitividad es uno de los factores de riesgo de mayor importancia en la generación de lesiones. Se deberá analizar una tarea con repetitividad cuando los ciclos de trabajo duren menos de </a:t>
            </a:r>
            <a:r>
              <a:rPr lang="es-CL" sz="3600" b="1" dirty="0">
                <a:effectLst/>
                <a:latin typeface="Calibri" panose="020F0502020204030204" pitchFamily="34" charset="0"/>
                <a:ea typeface="Calibri" panose="020F0502020204030204" pitchFamily="34" charset="0"/>
                <a:cs typeface="Times New Roman" panose="02020603050405020304" pitchFamily="18" charset="0"/>
              </a:rPr>
              <a:t>30 segundos (altamente repetitivo)</a:t>
            </a:r>
            <a:r>
              <a:rPr lang="es-CL" sz="3600" dirty="0">
                <a:effectLst/>
                <a:latin typeface="Calibri" panose="020F0502020204030204" pitchFamily="34" charset="0"/>
                <a:ea typeface="Calibri" panose="020F0502020204030204" pitchFamily="34" charset="0"/>
                <a:cs typeface="Times New Roman" panose="02020603050405020304" pitchFamily="18" charset="0"/>
              </a:rPr>
              <a:t> y/o cuando en el </a:t>
            </a:r>
            <a:r>
              <a:rPr lang="es-CL" sz="3600" b="1" dirty="0">
                <a:effectLst/>
                <a:latin typeface="Calibri" panose="020F0502020204030204" pitchFamily="34" charset="0"/>
                <a:ea typeface="Calibri" panose="020F0502020204030204" pitchFamily="34" charset="0"/>
                <a:cs typeface="Times New Roman" panose="02020603050405020304" pitchFamily="18" charset="0"/>
              </a:rPr>
              <a:t>50% o más del ciclo haya que ejecutar a menudo el mismo tipo de acción</a:t>
            </a:r>
            <a:r>
              <a:rPr lang="es-CL" sz="3600" dirty="0">
                <a:effectLst/>
                <a:latin typeface="Calibri" panose="020F0502020204030204" pitchFamily="34" charset="0"/>
                <a:ea typeface="Calibri" panose="020F0502020204030204" pitchFamily="34" charset="0"/>
                <a:cs typeface="Times New Roman" panose="02020603050405020304" pitchFamily="18" charset="0"/>
              </a:rPr>
              <a:t>. Estos criterios pueden ser vistos en la Lista de Chequeo propuesta en la Norma Técnica del Ministerio de Salud. Vale decir que, como el mecanismo de desarrollo de las patologías tendinosas está relacionado a la frecuencia del movimiento, </a:t>
            </a:r>
            <a:r>
              <a:rPr lang="es-CL" sz="3600" b="1" u="sng" dirty="0">
                <a:effectLst/>
                <a:latin typeface="Calibri" panose="020F0502020204030204" pitchFamily="34" charset="0"/>
                <a:ea typeface="Calibri" panose="020F0502020204030204" pitchFamily="34" charset="0"/>
                <a:cs typeface="Times New Roman" panose="02020603050405020304" pitchFamily="18" charset="0"/>
              </a:rPr>
              <a:t>la frecuencia de acción resulta un indicador adecuado para identificar la presencia del riesgo. </a:t>
            </a:r>
            <a:endParaRPr lang="es-CL"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es-CL" dirty="0"/>
          </a:p>
        </p:txBody>
      </p:sp>
    </p:spTree>
    <p:extLst>
      <p:ext uri="{BB962C8B-B14F-4D97-AF65-F5344CB8AC3E}">
        <p14:creationId xmlns:p14="http://schemas.microsoft.com/office/powerpoint/2010/main" val="19942109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CA81C21-73F2-4D9F-6C09-DD4E4D20861F}"/>
              </a:ext>
            </a:extLst>
          </p:cNvPr>
          <p:cNvSpPr>
            <a:spLocks noGrp="1"/>
          </p:cNvSpPr>
          <p:nvPr>
            <p:ph type="title"/>
          </p:nvPr>
        </p:nvSpPr>
        <p:spPr/>
        <p:txBody>
          <a:bodyPr/>
          <a:lstStyle/>
          <a:p>
            <a:r>
              <a:rPr lang="es-CL" dirty="0"/>
              <a:t>Económico </a:t>
            </a:r>
          </a:p>
        </p:txBody>
      </p:sp>
      <p:pic>
        <p:nvPicPr>
          <p:cNvPr id="4" name="Imagen 3">
            <a:extLst>
              <a:ext uri="{FF2B5EF4-FFF2-40B4-BE49-F238E27FC236}">
                <a16:creationId xmlns:a16="http://schemas.microsoft.com/office/drawing/2014/main" id="{70D99E0E-6BDB-92CA-9044-2EB7C66559D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96867" y="1264555"/>
            <a:ext cx="7513651" cy="4171825"/>
          </a:xfrm>
          <a:prstGeom prst="rect">
            <a:avLst/>
          </a:prstGeom>
          <a:noFill/>
        </p:spPr>
      </p:pic>
      <p:pic>
        <p:nvPicPr>
          <p:cNvPr id="6" name="6 Imagen">
            <a:extLst>
              <a:ext uri="{FF2B5EF4-FFF2-40B4-BE49-F238E27FC236}">
                <a16:creationId xmlns:a16="http://schemas.microsoft.com/office/drawing/2014/main" id="{FD9E995A-6EF3-4455-66F5-BED5816238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86713" y="172278"/>
            <a:ext cx="4043362" cy="6685722"/>
          </a:xfrm>
          <a:prstGeom prst="rect">
            <a:avLst/>
          </a:prstGeom>
        </p:spPr>
      </p:pic>
    </p:spTree>
    <p:extLst>
      <p:ext uri="{BB962C8B-B14F-4D97-AF65-F5344CB8AC3E}">
        <p14:creationId xmlns:p14="http://schemas.microsoft.com/office/powerpoint/2010/main" val="9764454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4DC5BF-8D3D-FFF2-50BE-8F62A6C50BEE}"/>
              </a:ext>
            </a:extLst>
          </p:cNvPr>
          <p:cNvSpPr>
            <a:spLocks noGrp="1"/>
          </p:cNvSpPr>
          <p:nvPr>
            <p:ph type="title"/>
          </p:nvPr>
        </p:nvSpPr>
        <p:spPr/>
        <p:txBody>
          <a:bodyPr/>
          <a:lstStyle/>
          <a:p>
            <a:r>
              <a:rPr lang="es-CL" dirty="0"/>
              <a:t>Salario por Región</a:t>
            </a:r>
          </a:p>
        </p:txBody>
      </p:sp>
      <p:pic>
        <p:nvPicPr>
          <p:cNvPr id="5" name="Imagen 4">
            <a:extLst>
              <a:ext uri="{FF2B5EF4-FFF2-40B4-BE49-F238E27FC236}">
                <a16:creationId xmlns:a16="http://schemas.microsoft.com/office/drawing/2014/main" id="{C34BD77D-CE27-55EC-F537-7D6584163A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2549" y="1378855"/>
            <a:ext cx="9506952" cy="5334622"/>
          </a:xfrm>
          <a:prstGeom prst="rect">
            <a:avLst/>
          </a:prstGeom>
        </p:spPr>
      </p:pic>
    </p:spTree>
    <p:extLst>
      <p:ext uri="{BB962C8B-B14F-4D97-AF65-F5344CB8AC3E}">
        <p14:creationId xmlns:p14="http://schemas.microsoft.com/office/powerpoint/2010/main" val="5319850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BEFC24-81DB-C1B2-0B60-4E85313BDC7E}"/>
              </a:ext>
            </a:extLst>
          </p:cNvPr>
          <p:cNvSpPr>
            <a:spLocks noGrp="1"/>
          </p:cNvSpPr>
          <p:nvPr>
            <p:ph type="title"/>
          </p:nvPr>
        </p:nvSpPr>
        <p:spPr>
          <a:xfrm>
            <a:off x="838200" y="603836"/>
            <a:ext cx="10515600" cy="1325563"/>
          </a:xfrm>
        </p:spPr>
        <p:txBody>
          <a:bodyPr>
            <a:normAutofit/>
          </a:bodyPr>
          <a:lstStyle/>
          <a:p>
            <a:r>
              <a:rPr lang="es-CL" sz="3600" dirty="0" smtClean="0"/>
              <a:t>     Salarios </a:t>
            </a:r>
            <a:r>
              <a:rPr lang="es-CL" sz="3600" dirty="0"/>
              <a:t>por área de la producción</a:t>
            </a:r>
            <a:r>
              <a:rPr lang="es-CL" sz="1800" dirty="0">
                <a:effectLst/>
                <a:latin typeface="Calibri" panose="020F0502020204030204" pitchFamily="34" charset="0"/>
                <a:ea typeface="Calibri" panose="020F0502020204030204" pitchFamily="34" charset="0"/>
                <a:cs typeface="Times New Roman" panose="02020603050405020304" pitchFamily="18" charset="0"/>
              </a:rPr>
              <a:t/>
            </a:r>
            <a:br>
              <a:rPr lang="es-CL" sz="1800" dirty="0">
                <a:effectLst/>
                <a:latin typeface="Calibri" panose="020F0502020204030204" pitchFamily="34" charset="0"/>
                <a:ea typeface="Calibri" panose="020F0502020204030204" pitchFamily="34" charset="0"/>
                <a:cs typeface="Times New Roman" panose="02020603050405020304" pitchFamily="18" charset="0"/>
              </a:rPr>
            </a:br>
            <a:endParaRPr lang="es-CL" dirty="0"/>
          </a:p>
        </p:txBody>
      </p:sp>
      <p:pic>
        <p:nvPicPr>
          <p:cNvPr id="7" name="Imagen 6">
            <a:extLst>
              <a:ext uri="{FF2B5EF4-FFF2-40B4-BE49-F238E27FC236}">
                <a16:creationId xmlns:a16="http://schemas.microsoft.com/office/drawing/2014/main" id="{B7D52DD2-5E9B-58BE-E1E6-2C15C4FBBA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83168" y="1202083"/>
            <a:ext cx="7748955" cy="5562133"/>
          </a:xfrm>
          <a:prstGeom prst="rect">
            <a:avLst/>
          </a:prstGeom>
        </p:spPr>
      </p:pic>
    </p:spTree>
    <p:extLst>
      <p:ext uri="{BB962C8B-B14F-4D97-AF65-F5344CB8AC3E}">
        <p14:creationId xmlns:p14="http://schemas.microsoft.com/office/powerpoint/2010/main" val="35401733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973ECBB-2E97-F6DC-36F7-B54766F70BBA}"/>
              </a:ext>
            </a:extLst>
          </p:cNvPr>
          <p:cNvSpPr>
            <a:spLocks noGrp="1"/>
          </p:cNvSpPr>
          <p:nvPr>
            <p:ph type="title"/>
          </p:nvPr>
        </p:nvSpPr>
        <p:spPr/>
        <p:txBody>
          <a:bodyPr/>
          <a:lstStyle/>
          <a:p>
            <a:r>
              <a:rPr lang="es-CL" dirty="0"/>
              <a:t>Psicosocial</a:t>
            </a:r>
          </a:p>
        </p:txBody>
      </p:sp>
      <p:sp>
        <p:nvSpPr>
          <p:cNvPr id="3" name="Marcador de contenido 2">
            <a:extLst>
              <a:ext uri="{FF2B5EF4-FFF2-40B4-BE49-F238E27FC236}">
                <a16:creationId xmlns:a16="http://schemas.microsoft.com/office/drawing/2014/main" id="{36F067E1-9468-256B-B2B3-192251158D23}"/>
              </a:ext>
            </a:extLst>
          </p:cNvPr>
          <p:cNvSpPr>
            <a:spLocks noGrp="1"/>
          </p:cNvSpPr>
          <p:nvPr>
            <p:ph idx="1"/>
          </p:nvPr>
        </p:nvSpPr>
        <p:spPr>
          <a:xfrm>
            <a:off x="838200" y="1690688"/>
            <a:ext cx="5257800" cy="4486275"/>
          </a:xfrm>
        </p:spPr>
        <p:txBody>
          <a:bodyPr/>
          <a:lstStyle/>
          <a:p>
            <a:pPr algn="just">
              <a:lnSpc>
                <a:spcPct val="107000"/>
              </a:lnSpc>
              <a:spcAft>
                <a:spcPts val="800"/>
              </a:spcAft>
            </a:pPr>
            <a:r>
              <a:rPr lang="es-MX" sz="1800" dirty="0">
                <a:effectLst/>
                <a:latin typeface="Calibri" panose="020F0502020204030204" pitchFamily="34" charset="0"/>
                <a:ea typeface="Calibri" panose="020F0502020204030204" pitchFamily="34" charset="0"/>
                <a:cs typeface="Calibri" panose="020F0502020204030204" pitchFamily="34" charset="0"/>
              </a:rPr>
              <a:t>Mas del 55% de los y las trabajadores de temporada viven en zonas urbanas, un 45% de las mujeres son jefas de hogar con hijos menores de edad.</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1800" dirty="0">
                <a:effectLst/>
                <a:latin typeface="Calibri" panose="020F0502020204030204" pitchFamily="34" charset="0"/>
                <a:ea typeface="Calibri" panose="020F0502020204030204" pitchFamily="34" charset="0"/>
                <a:cs typeface="Calibri" panose="020F0502020204030204" pitchFamily="34" charset="0"/>
              </a:rPr>
              <a:t>Tiempo de traslado de su hogar al trabajo entre 3 y 5 horas diarias.</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s-MX" sz="1800" dirty="0">
                <a:effectLst/>
                <a:latin typeface="Calibri" panose="020F0502020204030204" pitchFamily="34" charset="0"/>
                <a:ea typeface="Calibri" panose="020F0502020204030204" pitchFamily="34" charset="0"/>
                <a:cs typeface="Calibri" panose="020F0502020204030204" pitchFamily="34" charset="0"/>
              </a:rPr>
              <a:t>Triple jornada: trabajo remunerado, labores de casa y cuidado menores u otros a su cargo, adultos mayores, minusválidos, </a:t>
            </a:r>
            <a:r>
              <a:rPr lang="es-MX" sz="1800" dirty="0" err="1">
                <a:effectLst/>
                <a:latin typeface="Calibri" panose="020F0502020204030204" pitchFamily="34" charset="0"/>
                <a:ea typeface="Calibri" panose="020F0502020204030204" pitchFamily="34" charset="0"/>
                <a:cs typeface="Calibri" panose="020F0502020204030204" pitchFamily="34" charset="0"/>
              </a:rPr>
              <a:t>etc</a:t>
            </a:r>
            <a:endParaRPr lang="es-C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s-CL" dirty="0"/>
          </a:p>
        </p:txBody>
      </p:sp>
      <p:pic>
        <p:nvPicPr>
          <p:cNvPr id="5" name="Picture 2">
            <a:extLst>
              <a:ext uri="{FF2B5EF4-FFF2-40B4-BE49-F238E27FC236}">
                <a16:creationId xmlns:a16="http://schemas.microsoft.com/office/drawing/2014/main" id="{CE805E42-EBB0-65BC-49D4-1278710D9D6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5658" r="19816"/>
          <a:stretch/>
        </p:blipFill>
        <p:spPr bwMode="auto">
          <a:xfrm>
            <a:off x="6461054" y="137233"/>
            <a:ext cx="5597596" cy="6583534"/>
          </a:xfrm>
          <a:prstGeom prst="rect">
            <a:avLst/>
          </a:prstGeom>
          <a:blipFill>
            <a:blip r:embed="rId3"/>
            <a:tile tx="0" ty="0" sx="100000" sy="100000" flip="none" algn="tl"/>
          </a:blipFill>
        </p:spPr>
      </p:pic>
    </p:spTree>
    <p:extLst>
      <p:ext uri="{BB962C8B-B14F-4D97-AF65-F5344CB8AC3E}">
        <p14:creationId xmlns:p14="http://schemas.microsoft.com/office/powerpoint/2010/main" val="19706135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5DF3EA31-D5BA-36C3-1E13-C7C6974847F5}"/>
              </a:ext>
            </a:extLst>
          </p:cNvPr>
          <p:cNvSpPr txBox="1">
            <a:spLocks/>
          </p:cNvSpPr>
          <p:nvPr/>
        </p:nvSpPr>
        <p:spPr>
          <a:xfrm>
            <a:off x="1571624" y="162627"/>
            <a:ext cx="978217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L" sz="2400" dirty="0"/>
              <a:t>Promedio de jornada laboral por individuo trabajada durante todo un año</a:t>
            </a:r>
          </a:p>
        </p:txBody>
      </p:sp>
      <p:pic>
        <p:nvPicPr>
          <p:cNvPr id="5" name="Imagen 4">
            <a:extLst>
              <a:ext uri="{FF2B5EF4-FFF2-40B4-BE49-F238E27FC236}">
                <a16:creationId xmlns:a16="http://schemas.microsoft.com/office/drawing/2014/main" id="{BB703C59-E34D-E404-D7D9-284642ECF768}"/>
              </a:ext>
            </a:extLst>
          </p:cNvPr>
          <p:cNvPicPr>
            <a:picLocks noChangeAspect="1"/>
          </p:cNvPicPr>
          <p:nvPr/>
        </p:nvPicPr>
        <p:blipFill>
          <a:blip r:embed="rId2"/>
          <a:stretch>
            <a:fillRect/>
          </a:stretch>
        </p:blipFill>
        <p:spPr>
          <a:xfrm>
            <a:off x="1463330" y="1095895"/>
            <a:ext cx="10151166" cy="5707245"/>
          </a:xfrm>
          <a:prstGeom prst="rect">
            <a:avLst/>
          </a:prstGeom>
        </p:spPr>
      </p:pic>
    </p:spTree>
    <p:extLst>
      <p:ext uri="{BB962C8B-B14F-4D97-AF65-F5344CB8AC3E}">
        <p14:creationId xmlns:p14="http://schemas.microsoft.com/office/powerpoint/2010/main" val="2673226750"/>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232</TotalTime>
  <Words>389</Words>
  <Application>Microsoft Office PowerPoint</Application>
  <PresentationFormat>Panorámica</PresentationFormat>
  <Paragraphs>15</Paragraphs>
  <Slides>10</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Arial</vt:lpstr>
      <vt:lpstr>Calibri</vt:lpstr>
      <vt:lpstr>Century Gothic</vt:lpstr>
      <vt:lpstr>Times New Roman</vt:lpstr>
      <vt:lpstr>Wingdings 3</vt:lpstr>
      <vt:lpstr>Espiral</vt:lpstr>
      <vt:lpstr>Confederación Nacional Sindical Campesina, del Agro y Pueblos Originarios RANQUIL</vt:lpstr>
      <vt:lpstr>Presentación</vt:lpstr>
      <vt:lpstr>Ergonómico</vt:lpstr>
      <vt:lpstr>Presentación de PowerPoint</vt:lpstr>
      <vt:lpstr>Económico </vt:lpstr>
      <vt:lpstr>Salario por Región</vt:lpstr>
      <vt:lpstr>     Salarios por área de la producción </vt:lpstr>
      <vt:lpstr>Psicosocial</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Confederación Nacional Sindical Campesina, del Agro y Pueblos Originarios RANQUIL</dc:title>
  <dc:creator>CLAUDIO RODRIGO CARO MUNOZ</dc:creator>
  <cp:lastModifiedBy>salonesaud7</cp:lastModifiedBy>
  <cp:revision>14</cp:revision>
  <dcterms:created xsi:type="dcterms:W3CDTF">2022-07-05T04:10:05Z</dcterms:created>
  <dcterms:modified xsi:type="dcterms:W3CDTF">2022-07-05T15:23:27Z</dcterms:modified>
</cp:coreProperties>
</file>