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Lst>
  <p:sldSz cx="12599988" cy="6858000"/>
  <p:notesSz cx="11984038" cy="69548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9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08" y="60"/>
      </p:cViewPr>
      <p:guideLst>
        <p:guide orient="horz" pos="2160"/>
        <p:guide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jose vicencio" userId="18dc1ce266e063ab" providerId="LiveId" clId="{6F8F0B07-0AEA-4A16-9344-14909B0CBCBF}"/>
    <pc:docChg chg="addSld delSld">
      <pc:chgData name="maria jose vicencio" userId="18dc1ce266e063ab" providerId="LiveId" clId="{6F8F0B07-0AEA-4A16-9344-14909B0CBCBF}" dt="2022-07-06T13:07:43.065" v="5" actId="47"/>
      <pc:docMkLst>
        <pc:docMk/>
      </pc:docMkLst>
      <pc:sldChg chg="del">
        <pc:chgData name="maria jose vicencio" userId="18dc1ce266e063ab" providerId="LiveId" clId="{6F8F0B07-0AEA-4A16-9344-14909B0CBCBF}" dt="2022-07-06T13:07:43.065" v="5" actId="47"/>
        <pc:sldMkLst>
          <pc:docMk/>
          <pc:sldMk cId="99670892" sldId="278"/>
        </pc:sldMkLst>
      </pc:sldChg>
      <pc:sldChg chg="del">
        <pc:chgData name="maria jose vicencio" userId="18dc1ce266e063ab" providerId="LiveId" clId="{6F8F0B07-0AEA-4A16-9344-14909B0CBCBF}" dt="2022-07-06T13:06:53.718" v="0" actId="47"/>
        <pc:sldMkLst>
          <pc:docMk/>
          <pc:sldMk cId="1889579876" sldId="279"/>
        </pc:sldMkLst>
      </pc:sldChg>
      <pc:sldChg chg="new del">
        <pc:chgData name="maria jose vicencio" userId="18dc1ce266e063ab" providerId="LiveId" clId="{6F8F0B07-0AEA-4A16-9344-14909B0CBCBF}" dt="2022-07-06T13:07:09.672" v="3" actId="47"/>
        <pc:sldMkLst>
          <pc:docMk/>
          <pc:sldMk cId="3961429802" sldId="334"/>
        </pc:sldMkLst>
      </pc:sldChg>
      <pc:sldChg chg="new del">
        <pc:chgData name="maria jose vicencio" userId="18dc1ce266e063ab" providerId="LiveId" clId="{6F8F0B07-0AEA-4A16-9344-14909B0CBCBF}" dt="2022-07-06T13:07:10.901" v="4" actId="47"/>
        <pc:sldMkLst>
          <pc:docMk/>
          <pc:sldMk cId="55977022"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406069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p>
            <a:pPr marL="0" indent="0">
              <a:buNone/>
            </a:pPr>
            <a:endParaRPr/>
          </a:p>
        </p:txBody>
      </p:sp>
      <p:sp>
        <p:nvSpPr>
          <p:cNvPr id="82" name="Google Shape;82;p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482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49170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3831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81903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61561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634749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52578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9960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53972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11463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9948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p>
            <a:pPr marL="0" indent="0">
              <a:buNone/>
            </a:pPr>
            <a:endParaRPr/>
          </a:p>
        </p:txBody>
      </p:sp>
      <p:sp>
        <p:nvSpPr>
          <p:cNvPr id="82" name="Google Shape;82;p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0616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924890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31347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5fba6f598_0_59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5fba6f598_0_59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99889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5fba6f598_0_59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5fba6f598_0_59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426187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82a29ae3f_1_72: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82a29ae3f_1_72: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54823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5fba6f598_0_589: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5fba6f598_0_589: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88994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5fba6f598_0_589: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5fba6f598_0_589: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259118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5fba6f598_0_60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5fba6f598_0_60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70939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5fba6f598_0_60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5fba6f598_0_60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333144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1"/>
          <p:cNvSpPr txBox="1">
            <a:spLocks noGrp="1"/>
          </p:cNvSpPr>
          <p:nvPr>
            <p:ph type="ctrTitle"/>
          </p:nvPr>
        </p:nvSpPr>
        <p:spPr>
          <a:xfrm>
            <a:off x="944999" y="2130426"/>
            <a:ext cx="1070999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1"/>
          <p:cNvSpPr txBox="1">
            <a:spLocks noGrp="1"/>
          </p:cNvSpPr>
          <p:nvPr>
            <p:ph type="subTitle" idx="1"/>
          </p:nvPr>
        </p:nvSpPr>
        <p:spPr>
          <a:xfrm>
            <a:off x="1889998" y="3886200"/>
            <a:ext cx="8819992"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31"/>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1"/>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599988"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4"/>
          <p:cNvSpPr txBox="1">
            <a:spLocks noGrp="1"/>
          </p:cNvSpPr>
          <p:nvPr>
            <p:ph type="title"/>
          </p:nvPr>
        </p:nvSpPr>
        <p:spPr>
          <a:xfrm>
            <a:off x="429508" y="421233"/>
            <a:ext cx="11740973" cy="11084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29508" y="1633633"/>
            <a:ext cx="11740973" cy="4472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11674636" y="6217623"/>
            <a:ext cx="756082"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7695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630000" y="273050"/>
            <a:ext cx="4145309"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4926245" y="273051"/>
            <a:ext cx="7043743"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0" name="Google Shape;20;p32"/>
          <p:cNvSpPr txBox="1">
            <a:spLocks noGrp="1"/>
          </p:cNvSpPr>
          <p:nvPr>
            <p:ph type="body" idx="2"/>
          </p:nvPr>
        </p:nvSpPr>
        <p:spPr>
          <a:xfrm>
            <a:off x="630000" y="1435101"/>
            <a:ext cx="4145309"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1" name="Google Shape;21;p32"/>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2"/>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4"/>
          <p:cNvSpPr txBox="1">
            <a:spLocks noGrp="1"/>
          </p:cNvSpPr>
          <p:nvPr>
            <p:ph type="title"/>
          </p:nvPr>
        </p:nvSpPr>
        <p:spPr>
          <a:xfrm>
            <a:off x="995312" y="4406901"/>
            <a:ext cx="1070999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body" idx="1"/>
          </p:nvPr>
        </p:nvSpPr>
        <p:spPr>
          <a:xfrm>
            <a:off x="995312" y="2906713"/>
            <a:ext cx="1070999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3" name="Google Shape;33;p34"/>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body" idx="1"/>
          </p:nvPr>
        </p:nvSpPr>
        <p:spPr>
          <a:xfrm>
            <a:off x="629999" y="1600201"/>
            <a:ext cx="5564995"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5"/>
          <p:cNvSpPr txBox="1">
            <a:spLocks noGrp="1"/>
          </p:cNvSpPr>
          <p:nvPr>
            <p:ph type="body" idx="2"/>
          </p:nvPr>
        </p:nvSpPr>
        <p:spPr>
          <a:xfrm>
            <a:off x="6404994" y="1600201"/>
            <a:ext cx="5564995"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5"/>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body" idx="1"/>
          </p:nvPr>
        </p:nvSpPr>
        <p:spPr>
          <a:xfrm>
            <a:off x="629999" y="1535113"/>
            <a:ext cx="556718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36"/>
          <p:cNvSpPr txBox="1">
            <a:spLocks noGrp="1"/>
          </p:cNvSpPr>
          <p:nvPr>
            <p:ph type="body" idx="2"/>
          </p:nvPr>
        </p:nvSpPr>
        <p:spPr>
          <a:xfrm>
            <a:off x="629999" y="2174875"/>
            <a:ext cx="556718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36"/>
          <p:cNvSpPr txBox="1">
            <a:spLocks noGrp="1"/>
          </p:cNvSpPr>
          <p:nvPr>
            <p:ph type="body" idx="3"/>
          </p:nvPr>
        </p:nvSpPr>
        <p:spPr>
          <a:xfrm>
            <a:off x="6400619" y="1535113"/>
            <a:ext cx="5569370"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8" name="Google Shape;48;p36"/>
          <p:cNvSpPr txBox="1">
            <a:spLocks noGrp="1"/>
          </p:cNvSpPr>
          <p:nvPr>
            <p:ph type="body" idx="4"/>
          </p:nvPr>
        </p:nvSpPr>
        <p:spPr>
          <a:xfrm>
            <a:off x="6400619" y="2174875"/>
            <a:ext cx="556937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9" name="Google Shape;49;p36"/>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2469686" y="4800600"/>
            <a:ext cx="7559993"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a:spLocks noGrp="1"/>
          </p:cNvSpPr>
          <p:nvPr>
            <p:ph type="pic" idx="2"/>
          </p:nvPr>
        </p:nvSpPr>
        <p:spPr>
          <a:xfrm>
            <a:off x="2469686" y="612775"/>
            <a:ext cx="7559993"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9"/>
          <p:cNvSpPr txBox="1">
            <a:spLocks noGrp="1"/>
          </p:cNvSpPr>
          <p:nvPr>
            <p:ph type="body" idx="1"/>
          </p:nvPr>
        </p:nvSpPr>
        <p:spPr>
          <a:xfrm>
            <a:off x="2469686" y="5367338"/>
            <a:ext cx="7559993"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9"/>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4037013" y="-1806813"/>
            <a:ext cx="4525963" cy="113399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rot="5400000">
            <a:off x="7626727" y="1782902"/>
            <a:ext cx="5851525" cy="283499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body" idx="1"/>
          </p:nvPr>
        </p:nvSpPr>
        <p:spPr>
          <a:xfrm rot="5400000">
            <a:off x="1851734" y="-947095"/>
            <a:ext cx="5851525" cy="829499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1"/>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blip>
          <a:srcRect/>
          <a:stretch>
            <a:fillRect/>
          </a:stretch>
        </a:blip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0"/>
          <p:cNvSpPr txBox="1">
            <a:spLocks noGrp="1"/>
          </p:cNvSpPr>
          <p:nvPr>
            <p:ph type="body" idx="1"/>
          </p:nvPr>
        </p:nvSpPr>
        <p:spPr>
          <a:xfrm>
            <a:off x="630000" y="1600201"/>
            <a:ext cx="11339989"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0"/>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0"/>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0"/>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9C8DE7-2536-4FCE-84FD-1EDAAF64F5CA}"/>
              </a:ext>
            </a:extLst>
          </p:cNvPr>
          <p:cNvPicPr>
            <a:picLocks noChangeAspect="1"/>
          </p:cNvPicPr>
          <p:nvPr/>
        </p:nvPicPr>
        <p:blipFill rotWithShape="1">
          <a:blip r:embed="rId2"/>
          <a:srcRect t="55280" b="16123"/>
          <a:stretch/>
        </p:blipFill>
        <p:spPr>
          <a:xfrm>
            <a:off x="3034896" y="4330495"/>
            <a:ext cx="6787159" cy="2056658"/>
          </a:xfrm>
          <a:prstGeom prst="rect">
            <a:avLst/>
          </a:prstGeom>
        </p:spPr>
      </p:pic>
      <p:pic>
        <p:nvPicPr>
          <p:cNvPr id="3" name="Imagen 2">
            <a:extLst>
              <a:ext uri="{FF2B5EF4-FFF2-40B4-BE49-F238E27FC236}">
                <a16:creationId xmlns:a16="http://schemas.microsoft.com/office/drawing/2014/main" id="{1E35628F-BD9C-4289-801D-23EA757E87B9}"/>
              </a:ext>
            </a:extLst>
          </p:cNvPr>
          <p:cNvPicPr>
            <a:picLocks noChangeAspect="1"/>
          </p:cNvPicPr>
          <p:nvPr/>
        </p:nvPicPr>
        <p:blipFill rotWithShape="1">
          <a:blip r:embed="rId2"/>
          <a:srcRect l="21036" t="8937" r="22340" b="48434"/>
          <a:stretch/>
        </p:blipFill>
        <p:spPr>
          <a:xfrm>
            <a:off x="4273924" y="509293"/>
            <a:ext cx="3996619" cy="3821202"/>
          </a:xfrm>
          <a:prstGeom prst="rect">
            <a:avLst/>
          </a:prstGeom>
        </p:spPr>
      </p:pic>
    </p:spTree>
    <p:extLst>
      <p:ext uri="{BB962C8B-B14F-4D97-AF65-F5344CB8AC3E}">
        <p14:creationId xmlns:p14="http://schemas.microsoft.com/office/powerpoint/2010/main" val="423772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9" name="Google Shape;139;p25"/>
          <p:cNvSpPr txBox="1">
            <a:spLocks noGrp="1"/>
          </p:cNvSpPr>
          <p:nvPr>
            <p:ph type="body" idx="1"/>
          </p:nvPr>
        </p:nvSpPr>
        <p:spPr>
          <a:xfrm>
            <a:off x="2082029" y="1334741"/>
            <a:ext cx="8427965"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 hipótesis económica formulada por Shapiro y Stiglitz en 1984 (</a:t>
            </a:r>
            <a:r>
              <a:rPr lang="es" i="1" dirty="0">
                <a:solidFill>
                  <a:srgbClr val="073763"/>
                </a:solidFill>
                <a:highlight>
                  <a:srgbClr val="FFFFFF"/>
                </a:highlight>
                <a:latin typeface="Quattrocento Sans"/>
                <a:ea typeface="Quattrocento Sans"/>
                <a:cs typeface="Quattrocento Sans"/>
                <a:sym typeface="Quattrocento Sans"/>
              </a:rPr>
              <a:t>wage efficiency hypothesis</a:t>
            </a:r>
            <a:r>
              <a:rPr lang="es" dirty="0">
                <a:solidFill>
                  <a:srgbClr val="073763"/>
                </a:solidFill>
                <a:latin typeface="Quattrocento Sans"/>
                <a:ea typeface="Quattrocento Sans"/>
                <a:cs typeface="Quattrocento Sans"/>
                <a:sym typeface="Quattrocento Sans"/>
              </a:rPr>
              <a:t>), </a:t>
            </a:r>
            <a:r>
              <a:rPr lang="es" b="1" dirty="0">
                <a:solidFill>
                  <a:srgbClr val="073763"/>
                </a:solidFill>
                <a:latin typeface="Quattrocento Sans"/>
                <a:ea typeface="Quattrocento Sans"/>
                <a:cs typeface="Quattrocento Sans"/>
                <a:sym typeface="Quattrocento Sans"/>
              </a:rPr>
              <a:t>la productividad de los trabajadores depende positivamente del salario recibido; pero,</a:t>
            </a:r>
            <a:r>
              <a:rPr lang="es" dirty="0">
                <a:solidFill>
                  <a:srgbClr val="073763"/>
                </a:solidFill>
                <a:latin typeface="Quattrocento Sans"/>
                <a:ea typeface="Quattrocento Sans"/>
                <a:cs typeface="Quattrocento Sans"/>
                <a:sym typeface="Quattrocento Sans"/>
              </a:rPr>
              <a:t> no sólo un aumento salarial resultará en mayor eficiencia, sino que </a:t>
            </a:r>
            <a:r>
              <a:rPr lang="es" b="1" dirty="0">
                <a:solidFill>
                  <a:srgbClr val="073763"/>
                </a:solidFill>
                <a:latin typeface="Quattrocento Sans"/>
                <a:ea typeface="Quattrocento Sans"/>
                <a:cs typeface="Quattrocento Sans"/>
                <a:sym typeface="Quattrocento Sans"/>
              </a:rPr>
              <a:t>las mejoras en las condiciones laborales derivan aumentos de productividad laboral</a:t>
            </a:r>
            <a:r>
              <a:rPr lang="es" dirty="0">
                <a:solidFill>
                  <a:srgbClr val="073763"/>
                </a:solidFill>
                <a:latin typeface="Quattrocento Sans"/>
                <a:ea typeface="Quattrocento Sans"/>
                <a:cs typeface="Quattrocento Sans"/>
                <a:sym typeface="Quattrocento Sans"/>
              </a:rPr>
              <a:t>. </a:t>
            </a: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FFFFFF"/>
              </a:solidFill>
              <a:latin typeface="Quattrocento Sans"/>
              <a:ea typeface="Quattrocento Sans"/>
              <a:cs typeface="Quattrocento Sans"/>
              <a:sym typeface="Quattrocento Sans"/>
            </a:endParaRPr>
          </a:p>
        </p:txBody>
      </p:sp>
      <p:sp>
        <p:nvSpPr>
          <p:cNvPr id="25" name="Google Shape;112;p21">
            <a:extLst>
              <a:ext uri="{FF2B5EF4-FFF2-40B4-BE49-F238E27FC236}">
                <a16:creationId xmlns:a16="http://schemas.microsoft.com/office/drawing/2014/main" id="{29ED1924-40B2-4D8D-A116-844C3AD5DB3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F6106964-F83E-448C-80A2-52C283BDECFE}"/>
              </a:ext>
            </a:extLst>
          </p:cNvPr>
          <p:cNvGrpSpPr/>
          <p:nvPr/>
        </p:nvGrpSpPr>
        <p:grpSpPr>
          <a:xfrm rot="10800000" flipH="1">
            <a:off x="10683480" y="1561027"/>
            <a:ext cx="3240962" cy="3248574"/>
            <a:chOff x="-4392388" y="18432635"/>
            <a:chExt cx="11593288" cy="11612922"/>
          </a:xfrm>
        </p:grpSpPr>
        <p:sp>
          <p:nvSpPr>
            <p:cNvPr id="22" name="Elipse 21">
              <a:extLst>
                <a:ext uri="{FF2B5EF4-FFF2-40B4-BE49-F238E27FC236}">
                  <a16:creationId xmlns:a16="http://schemas.microsoft.com/office/drawing/2014/main" id="{6EC05EFE-84AB-43FA-A878-06E16B000911}"/>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F7D940C7-4204-4CCE-8131-3CB6D5526AC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0628DE95-158A-4376-A4DD-53CE85432060}"/>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Rectángulo: esquinas redondeadas 25">
              <a:extLst>
                <a:ext uri="{FF2B5EF4-FFF2-40B4-BE49-F238E27FC236}">
                  <a16:creationId xmlns:a16="http://schemas.microsoft.com/office/drawing/2014/main" id="{92D1014C-C0F3-4DE1-9939-3727DF3388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67357E56-3EB3-4836-8D7C-91C9C5802F10}"/>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8" name="Grupo 27">
              <a:extLst>
                <a:ext uri="{FF2B5EF4-FFF2-40B4-BE49-F238E27FC236}">
                  <a16:creationId xmlns:a16="http://schemas.microsoft.com/office/drawing/2014/main" id="{02E6324C-FFE0-4D33-80C3-15BBA4085D4A}"/>
                </a:ext>
              </a:extLst>
            </p:cNvPr>
            <p:cNvGrpSpPr/>
            <p:nvPr/>
          </p:nvGrpSpPr>
          <p:grpSpPr>
            <a:xfrm>
              <a:off x="-3528292" y="19106527"/>
              <a:ext cx="9937104" cy="5431744"/>
              <a:chOff x="-3528292" y="19106527"/>
              <a:chExt cx="9937104" cy="5431744"/>
            </a:xfrm>
          </p:grpSpPr>
          <p:sp>
            <p:nvSpPr>
              <p:cNvPr id="33" name="Elipse 32">
                <a:extLst>
                  <a:ext uri="{FF2B5EF4-FFF2-40B4-BE49-F238E27FC236}">
                    <a16:creationId xmlns:a16="http://schemas.microsoft.com/office/drawing/2014/main" id="{877270EA-807A-4ECF-865A-C0AF82118F6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31F583E4-E94F-4943-902B-F8CC414468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A70A0F6-FA31-4A6D-B30F-86435908661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AB60366C-8573-4BF7-B3C8-E4082FE4F06F}"/>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1DCE6DCD-156F-4F05-9EFB-4CEE773ACC03}"/>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9" name="Grupo 28">
              <a:extLst>
                <a:ext uri="{FF2B5EF4-FFF2-40B4-BE49-F238E27FC236}">
                  <a16:creationId xmlns:a16="http://schemas.microsoft.com/office/drawing/2014/main" id="{8DAB837B-6F74-44A7-96FF-F08C02A16236}"/>
                </a:ext>
              </a:extLst>
            </p:cNvPr>
            <p:cNvGrpSpPr/>
            <p:nvPr/>
          </p:nvGrpSpPr>
          <p:grpSpPr>
            <a:xfrm rot="10800000">
              <a:off x="-2203510" y="27327935"/>
              <a:ext cx="7378547" cy="2081060"/>
              <a:chOff x="-2294517" y="19106527"/>
              <a:chExt cx="7378547" cy="2081060"/>
            </a:xfrm>
          </p:grpSpPr>
          <p:sp>
            <p:nvSpPr>
              <p:cNvPr id="30" name="Elipse 29">
                <a:extLst>
                  <a:ext uri="{FF2B5EF4-FFF2-40B4-BE49-F238E27FC236}">
                    <a16:creationId xmlns:a16="http://schemas.microsoft.com/office/drawing/2014/main" id="{BC5F0B22-000C-4243-9435-E7063327C2C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A0B806D0-5C86-4911-86F5-A17DA06A7D9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DD97A454-E52C-4C8D-9688-05100FA1B55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8" name="Imagen 37">
            <a:extLst>
              <a:ext uri="{FF2B5EF4-FFF2-40B4-BE49-F238E27FC236}">
                <a16:creationId xmlns:a16="http://schemas.microsoft.com/office/drawing/2014/main" id="{07B9312A-B2CC-4ACE-AAD1-948E9BF79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109735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780743" y="1802517"/>
            <a:ext cx="8520600"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sz="3800" dirty="0">
                <a:solidFill>
                  <a:srgbClr val="073763"/>
                </a:solidFill>
                <a:latin typeface="Quattrocento Sans"/>
                <a:ea typeface="Quattrocento Sans"/>
                <a:cs typeface="Quattrocento Sans"/>
                <a:sym typeface="Quattrocento Sans"/>
              </a:rPr>
              <a:t>El Informe de Calidad de Vida de la OCDE (2017) plantea a los gobiernos que </a:t>
            </a:r>
            <a:r>
              <a:rPr lang="es" sz="3800" b="1" dirty="0">
                <a:solidFill>
                  <a:srgbClr val="073763"/>
                </a:solidFill>
                <a:latin typeface="Quattrocento Sans"/>
                <a:ea typeface="Quattrocento Sans"/>
                <a:cs typeface="Quattrocento Sans"/>
                <a:sym typeface="Quattrocento Sans"/>
              </a:rPr>
              <a:t>menos tiempo en el trabajo significa más tiempo en la familia</a:t>
            </a:r>
            <a:r>
              <a:rPr lang="es" sz="3800" dirty="0">
                <a:solidFill>
                  <a:srgbClr val="073763"/>
                </a:solidFill>
                <a:latin typeface="Quattrocento Sans"/>
                <a:ea typeface="Quattrocento Sans"/>
                <a:cs typeface="Quattrocento Sans"/>
                <a:sym typeface="Quattrocento Sans"/>
              </a:rPr>
              <a:t>. </a:t>
            </a:r>
            <a:endParaRPr sz="3800"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sz="3800" dirty="0">
              <a:solidFill>
                <a:srgbClr val="FFFFFF"/>
              </a:solidFill>
              <a:latin typeface="Quattrocento Sans"/>
              <a:ea typeface="Quattrocento Sans"/>
              <a:cs typeface="Quattrocento Sans"/>
              <a:sym typeface="Quattrocento Sans"/>
            </a:endParaRPr>
          </a:p>
          <a:p>
            <a:pPr indent="-266700" algn="just">
              <a:lnSpc>
                <a:spcPct val="115000"/>
              </a:lnSpc>
              <a:buClr>
                <a:srgbClr val="FFFFFF"/>
              </a:buClr>
              <a:buSzPts val="600"/>
              <a:buFont typeface="Quattrocento Sans"/>
              <a:buChar char="●"/>
            </a:pPr>
            <a:endParaRPr sz="3800" dirty="0">
              <a:solidFill>
                <a:srgbClr val="FFFFFF"/>
              </a:solidFill>
              <a:latin typeface="Quattrocento Sans"/>
              <a:ea typeface="Quattrocento Sans"/>
              <a:cs typeface="Quattrocento Sans"/>
              <a:sym typeface="Quattrocento Sans"/>
            </a:endParaRPr>
          </a:p>
        </p:txBody>
      </p:sp>
      <p:grpSp>
        <p:nvGrpSpPr>
          <p:cNvPr id="5" name="Grupo 4">
            <a:extLst>
              <a:ext uri="{FF2B5EF4-FFF2-40B4-BE49-F238E27FC236}">
                <a16:creationId xmlns:a16="http://schemas.microsoft.com/office/drawing/2014/main" id="{AEB89705-2145-4714-A201-EAC01A8AA1C1}"/>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E63D30BF-9CF8-4A3E-A8C3-A29952CAB7E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C0529E89-D666-4F84-86E2-9A4DB2B63FEF}"/>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64C473BF-950B-42D8-B18E-8CE98ECDDBC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9C8A3926-D98F-4DB1-9A38-E946D9FD0897}"/>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5DE2D826-D693-4CEB-81BB-8B4DB1ED7DF1}"/>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466B43C-2322-4843-B276-3262739DF826}"/>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42A4A27-A1F0-4B61-8F2C-72E6D5B1EBC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B4844A34-0293-4A3D-8DC7-399C20E85033}"/>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A815DEEE-C7BE-40D5-AAE1-CA3B81BFF35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946C8AFE-F137-4696-8B4E-1993E8EB37F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76C48A37-55B2-4BFD-95BA-FB85159DFD1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156C5CA4-2D79-4FD0-955E-2DC74724B85D}"/>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189D7E30-190D-42A7-9887-2CD97F4A9B4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8B4F970D-F793-4E38-9628-1263668FC81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2347077-3E02-4D6C-85E5-FA290E48207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C8A3D6E4-DA22-441F-9E30-B80A3B2D1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2CA801B1-D16F-4BAD-9A8C-62B6477392E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2091276" y="1508313"/>
            <a:ext cx="8450481"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Largas </a:t>
            </a:r>
            <a:r>
              <a:rPr lang="es" b="1" dirty="0">
                <a:solidFill>
                  <a:srgbClr val="073763"/>
                </a:solidFill>
                <a:latin typeface="Quattrocento Sans"/>
                <a:ea typeface="Quattrocento Sans"/>
                <a:cs typeface="Quattrocento Sans"/>
                <a:sym typeface="Quattrocento Sans"/>
              </a:rPr>
              <a:t>horas de trabajo causan diversas enfermedades mentales y aumentan la probabilidad de accidentes cerebrovasculares o enfermedades al corazón</a:t>
            </a:r>
            <a:r>
              <a:rPr lang="es" dirty="0">
                <a:solidFill>
                  <a:srgbClr val="073763"/>
                </a:solidFill>
                <a:latin typeface="Quattrocento Sans"/>
                <a:ea typeface="Quattrocento Sans"/>
                <a:cs typeface="Quattrocento Sans"/>
                <a:sym typeface="Quattrocento Sans"/>
              </a:rPr>
              <a:t>. </a:t>
            </a:r>
            <a:endParaRPr dirty="0">
              <a:solidFill>
                <a:srgbClr val="FFFFFF"/>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En cuanto a equidad de género, el informe destaca que los hombres tendrían más tiempo de cuidar a los niños.</a:t>
            </a:r>
            <a:endParaRPr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3152045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179074" y="1415616"/>
            <a:ext cx="9375891" cy="5141442"/>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dirty="0">
                <a:solidFill>
                  <a:schemeClr val="accent5">
                    <a:lumMod val="50000"/>
                  </a:schemeClr>
                </a:solidFill>
                <a:latin typeface="Calibri" panose="020F0502020204030204" pitchFamily="34" charset="0"/>
              </a:rPr>
              <a:t>Más de 2,78 millones de muertes por año en el mundo por accidentes laborales. Además, anualmente ocurren unos 374 millones de lesiones relacionadas con el trabajo no mortales.</a:t>
            </a:r>
          </a:p>
          <a:p>
            <a:pPr lvl="2" indent="-336550" algn="just">
              <a:lnSpc>
                <a:spcPct val="115000"/>
              </a:lnSpc>
              <a:buClr>
                <a:srgbClr val="073763"/>
              </a:buClr>
              <a:buSzPts val="1700"/>
              <a:buFont typeface="Quattrocento Sans"/>
              <a:buChar char="●"/>
            </a:pPr>
            <a:r>
              <a:rPr lang="es-CL" sz="3200" dirty="0">
                <a:solidFill>
                  <a:schemeClr val="accent5">
                    <a:lumMod val="50000"/>
                  </a:schemeClr>
                </a:solidFill>
                <a:latin typeface="Calibri" panose="020F0502020204030204" pitchFamily="34" charset="0"/>
              </a:rPr>
              <a:t>El coste de esta adversidad diaria es enorme y la carga económica de las malas prácticas de seguridad y salud se estima en un 3,94 por ciento </a:t>
            </a:r>
            <a:r>
              <a:rPr lang="es-CL" sz="3200" dirty="0">
                <a:solidFill>
                  <a:schemeClr val="bg1"/>
                </a:solidFill>
                <a:latin typeface="Calibri" panose="020F0502020204030204" pitchFamily="34" charset="0"/>
              </a:rPr>
              <a:t>del Producto Interior Bruto global de cada año.</a:t>
            </a:r>
            <a:endParaRPr sz="3200"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pic>
        <p:nvPicPr>
          <p:cNvPr id="22" name="Picture 2">
            <a:extLst>
              <a:ext uri="{FF2B5EF4-FFF2-40B4-BE49-F238E27FC236}">
                <a16:creationId xmlns:a16="http://schemas.microsoft.com/office/drawing/2014/main" id="{10E4F81E-614F-496D-8650-01D43FF107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28" t="17831" r="75402" b="66912"/>
          <a:stretch/>
        </p:blipFill>
        <p:spPr bwMode="auto">
          <a:xfrm>
            <a:off x="690076" y="466063"/>
            <a:ext cx="1702661" cy="83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23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010650" y="1834557"/>
            <a:ext cx="9375891" cy="2767436"/>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dirty="0">
                <a:solidFill>
                  <a:schemeClr val="accent5">
                    <a:lumMod val="50000"/>
                  </a:schemeClr>
                </a:solidFill>
                <a:latin typeface="Calibri" panose="020F0502020204030204" pitchFamily="34" charset="0"/>
              </a:rPr>
              <a:t>De acuerdo a cifras de la Asociación Chilena de Seguridad (ACHS), las enfermedades profesionales de salud mental han presentado un crecimiento de 51% en los últimos cuatro años, al pasar de 1145 casos en 2015 a 1733 el año 2016.  </a:t>
            </a:r>
            <a:endParaRPr sz="3200"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3" name="CuadroTexto 22">
            <a:extLst>
              <a:ext uri="{FF2B5EF4-FFF2-40B4-BE49-F238E27FC236}">
                <a16:creationId xmlns:a16="http://schemas.microsoft.com/office/drawing/2014/main" id="{93887D51-8FE7-46ED-9858-3864E3ADE3CB}"/>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extLst>
      <p:ext uri="{BB962C8B-B14F-4D97-AF65-F5344CB8AC3E}">
        <p14:creationId xmlns:p14="http://schemas.microsoft.com/office/powerpoint/2010/main" val="12659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765774" y="1361472"/>
            <a:ext cx="10733252" cy="4472000"/>
          </a:xfrm>
        </p:spPr>
        <p:txBody>
          <a:bodyPr>
            <a:noAutofit/>
          </a:bodyPr>
          <a:lstStyle/>
          <a:p>
            <a:pPr marL="152396" indent="0">
              <a:buNone/>
            </a:pPr>
            <a:r>
              <a:rPr lang="es-CL" sz="3800" b="1" dirty="0">
                <a:latin typeface="Quattrocento Sanz"/>
              </a:rPr>
              <a:t>Modifica el Código del Trabajo. Boletín N°11179-13</a:t>
            </a:r>
          </a:p>
          <a:p>
            <a:pPr marL="152396" indent="0">
              <a:buNone/>
            </a:pPr>
            <a:endParaRPr lang="es-CL" sz="3800" dirty="0">
              <a:latin typeface="Quattrocento Sanz"/>
            </a:endParaRPr>
          </a:p>
          <a:p>
            <a:pPr marL="114300" lvl="0" indent="0">
              <a:buNone/>
            </a:pPr>
            <a:r>
              <a:rPr lang="es-CL" sz="3800" u="sng" dirty="0">
                <a:latin typeface="Quattrocento Sanz"/>
              </a:rPr>
              <a:t>1.- En el artículo </a:t>
            </a:r>
            <a:r>
              <a:rPr lang="es-CL" sz="3800" b="1" u="sng" dirty="0">
                <a:latin typeface="Quattrocento Sanz"/>
              </a:rPr>
              <a:t>22</a:t>
            </a:r>
            <a:r>
              <a:rPr lang="es-CL" sz="3800" u="sng" dirty="0">
                <a:latin typeface="Quattrocento Sanz"/>
              </a:rPr>
              <a:t>,</a:t>
            </a:r>
          </a:p>
          <a:p>
            <a:pPr lvl="0"/>
            <a:endParaRPr lang="es-CL" sz="3800" dirty="0">
              <a:latin typeface="Quattrocento Sanz"/>
            </a:endParaRPr>
          </a:p>
          <a:p>
            <a:pPr lvl="0"/>
            <a:r>
              <a:rPr lang="es-CL" sz="3800" dirty="0">
                <a:latin typeface="Quattrocento Sanz"/>
              </a:rPr>
              <a:t>a) sustituye en el inciso primero la palabra </a:t>
            </a:r>
            <a:r>
              <a:rPr lang="es-CL" sz="3800" b="1" dirty="0">
                <a:latin typeface="Quattrocento Sanz"/>
              </a:rPr>
              <a:t>“cuarenta y cinco” </a:t>
            </a:r>
            <a:r>
              <a:rPr lang="es-CL" sz="3800" dirty="0">
                <a:latin typeface="Quattrocento Sanz"/>
              </a:rPr>
              <a:t>por </a:t>
            </a:r>
            <a:r>
              <a:rPr lang="es-CL" sz="3800" b="1" dirty="0">
                <a:latin typeface="Quattrocento Sanz"/>
              </a:rPr>
              <a:t>“cuarenta”.</a:t>
            </a:r>
          </a:p>
          <a:p>
            <a:pPr marL="152396" indent="0">
              <a:buNone/>
            </a:pPr>
            <a:endParaRPr lang="es-CL" sz="3800" dirty="0">
              <a:latin typeface="Quattrocento Sanz"/>
            </a:endParaRPr>
          </a:p>
          <a:p>
            <a:pPr marL="152396" indent="0">
              <a:buNone/>
            </a:pPr>
            <a:endParaRPr lang="es-CL" sz="3800" dirty="0">
              <a:latin typeface="Quattrocento Sanz"/>
            </a:endParaRPr>
          </a:p>
          <a:p>
            <a:pPr marL="114300" indent="0">
              <a:buNone/>
            </a:pPr>
            <a:endParaRPr lang="es-CL" sz="3800" dirty="0">
              <a:latin typeface="Quattrocento Sanz"/>
            </a:endParaRPr>
          </a:p>
        </p:txBody>
      </p:sp>
      <p:grpSp>
        <p:nvGrpSpPr>
          <p:cNvPr id="25" name="Grupo 24">
            <a:extLst>
              <a:ext uri="{FF2B5EF4-FFF2-40B4-BE49-F238E27FC236}">
                <a16:creationId xmlns:a16="http://schemas.microsoft.com/office/drawing/2014/main" id="{BD54B012-A9B5-433A-9408-EE4575554D05}"/>
              </a:ext>
            </a:extLst>
          </p:cNvPr>
          <p:cNvGrpSpPr/>
          <p:nvPr/>
        </p:nvGrpSpPr>
        <p:grpSpPr>
          <a:xfrm flipH="1">
            <a:off x="-1474852" y="1804713"/>
            <a:ext cx="3240962" cy="3248574"/>
            <a:chOff x="-4392388" y="18432635"/>
            <a:chExt cx="11593288" cy="11612922"/>
          </a:xfrm>
        </p:grpSpPr>
        <p:sp>
          <p:nvSpPr>
            <p:cNvPr id="26" name="Elipse 25">
              <a:extLst>
                <a:ext uri="{FF2B5EF4-FFF2-40B4-BE49-F238E27FC236}">
                  <a16:creationId xmlns:a16="http://schemas.microsoft.com/office/drawing/2014/main" id="{F0AAD3A2-C2A4-4250-8CBD-C3493E837BD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Círculo: vacío 26">
              <a:extLst>
                <a:ext uri="{FF2B5EF4-FFF2-40B4-BE49-F238E27FC236}">
                  <a16:creationId xmlns:a16="http://schemas.microsoft.com/office/drawing/2014/main" id="{EE5B1FAC-CDC0-4CF0-88E1-F6A037C0922E}"/>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8" name="Rectángulo: esquinas redondeadas 27">
              <a:extLst>
                <a:ext uri="{FF2B5EF4-FFF2-40B4-BE49-F238E27FC236}">
                  <a16:creationId xmlns:a16="http://schemas.microsoft.com/office/drawing/2014/main" id="{FA2BF48C-F95E-4BBF-A970-7E66E715792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97045AA5-A7E0-4893-A590-A58964CF5551}"/>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27DF7C2C-A254-401C-9EF1-206D876F85E2}"/>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1" name="Grupo 30">
              <a:extLst>
                <a:ext uri="{FF2B5EF4-FFF2-40B4-BE49-F238E27FC236}">
                  <a16:creationId xmlns:a16="http://schemas.microsoft.com/office/drawing/2014/main" id="{A208306A-DE1D-4CEE-AD73-8917C3986B10}"/>
                </a:ext>
              </a:extLst>
            </p:cNvPr>
            <p:cNvGrpSpPr/>
            <p:nvPr/>
          </p:nvGrpSpPr>
          <p:grpSpPr>
            <a:xfrm>
              <a:off x="-3528292" y="19106527"/>
              <a:ext cx="9937104" cy="5431744"/>
              <a:chOff x="-3528292" y="19106527"/>
              <a:chExt cx="9937104" cy="5431744"/>
            </a:xfrm>
          </p:grpSpPr>
          <p:sp>
            <p:nvSpPr>
              <p:cNvPr id="36" name="Elipse 35">
                <a:extLst>
                  <a:ext uri="{FF2B5EF4-FFF2-40B4-BE49-F238E27FC236}">
                    <a16:creationId xmlns:a16="http://schemas.microsoft.com/office/drawing/2014/main" id="{CE829ECB-0630-42DC-A558-B472FF3F98F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0345B6A0-241A-4392-B0CC-41CAB477BD80}"/>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5A53541-6747-4F84-AD42-A0809E70253E}"/>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34661734-5FB9-46D1-83F1-94B8BB22C38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57B5BDB4-CEA1-406E-95FD-9FFF74A6707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 name="Grupo 31">
              <a:extLst>
                <a:ext uri="{FF2B5EF4-FFF2-40B4-BE49-F238E27FC236}">
                  <a16:creationId xmlns:a16="http://schemas.microsoft.com/office/drawing/2014/main" id="{0B6E700B-1520-47A1-A072-0A4EFDC86A2A}"/>
                </a:ext>
              </a:extLst>
            </p:cNvPr>
            <p:cNvGrpSpPr/>
            <p:nvPr/>
          </p:nvGrpSpPr>
          <p:grpSpPr>
            <a:xfrm rot="10800000">
              <a:off x="-2203510" y="27327935"/>
              <a:ext cx="7378547" cy="2081060"/>
              <a:chOff x="-2294517" y="19106527"/>
              <a:chExt cx="7378547" cy="2081060"/>
            </a:xfrm>
          </p:grpSpPr>
          <p:sp>
            <p:nvSpPr>
              <p:cNvPr id="33" name="Elipse 32">
                <a:extLst>
                  <a:ext uri="{FF2B5EF4-FFF2-40B4-BE49-F238E27FC236}">
                    <a16:creationId xmlns:a16="http://schemas.microsoft.com/office/drawing/2014/main" id="{C350B43E-5AE5-41A1-8D3B-028CB27B7AE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2709B41A-353C-4BAF-B434-D46CCEFE64C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1C92B8E-F0E1-4AD0-B8A8-6BC93BD50D6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1" name="Imagen 40">
            <a:extLst>
              <a:ext uri="{FF2B5EF4-FFF2-40B4-BE49-F238E27FC236}">
                <a16:creationId xmlns:a16="http://schemas.microsoft.com/office/drawing/2014/main" id="{CA4AABB3-E3CA-417D-B721-26A9CACD0F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DE35E2CA-5E44-4A90-B25F-756DF190832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Tree>
    <p:extLst>
      <p:ext uri="{BB962C8B-B14F-4D97-AF65-F5344CB8AC3E}">
        <p14:creationId xmlns:p14="http://schemas.microsoft.com/office/powerpoint/2010/main" val="374834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42975"/>
            <a:ext cx="9713810" cy="3539430"/>
          </a:xfrm>
          <a:prstGeom prst="rect">
            <a:avLst/>
          </a:prstGeom>
          <a:solidFill>
            <a:schemeClr val="bg1"/>
          </a:solidFill>
        </p:spPr>
        <p:txBody>
          <a:bodyPr wrap="square">
            <a:spAutoFit/>
          </a:bodyPr>
          <a:lstStyle/>
          <a:p>
            <a:pPr algn="just"/>
            <a:r>
              <a:rPr lang="es-CL" sz="3200" dirty="0">
                <a:latin typeface="Quattrocento Sans"/>
              </a:rPr>
              <a:t>b) </a:t>
            </a:r>
            <a:r>
              <a:rPr lang="es-CL" sz="3200" dirty="0">
                <a:latin typeface="Quattrocento Sans" panose="020B0502050000020003" pitchFamily="34" charset="0"/>
              </a:rPr>
              <a:t>Incorpora en el inciso segundo </a:t>
            </a:r>
            <a:r>
              <a:rPr lang="es-CL" sz="3200" b="1" dirty="0">
                <a:latin typeface="Quattrocento Sans" panose="020B0502050000020003" pitchFamily="34" charset="0"/>
              </a:rPr>
              <a:t>“Esta circunstancia deberá ser calificada por la Inspección del Trabajo del territorio respectivo, de acuerdo a sus facultades establecidas en el decreto con fuerza de ley N°2, de 1967, del Ministerio del Trabajo y Previsión Social, que dispone la reestructuración y fija las funciones de la Dirección del Trabajo.” </a:t>
            </a: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5691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21544"/>
            <a:ext cx="9713810" cy="4247317"/>
          </a:xfrm>
          <a:prstGeom prst="rect">
            <a:avLst/>
          </a:prstGeom>
          <a:solidFill>
            <a:schemeClr val="bg1"/>
          </a:solidFill>
        </p:spPr>
        <p:txBody>
          <a:bodyPr wrap="square">
            <a:spAutoFit/>
          </a:bodyPr>
          <a:lstStyle/>
          <a:p>
            <a:pPr algn="just"/>
            <a:r>
              <a:rPr lang="es-CL" sz="3000" b="1" dirty="0">
                <a:latin typeface="Quattrocento Sans" panose="020B0502050000020003" pitchFamily="34" charset="0"/>
              </a:rPr>
              <a:t>2.- En el artículo 28, </a:t>
            </a:r>
            <a:r>
              <a:rPr lang="es-CL" sz="3000" b="1" dirty="0" err="1">
                <a:latin typeface="Quattrocento Sans" panose="020B0502050000020003" pitchFamily="34" charset="0"/>
              </a:rPr>
              <a:t>agrégase</a:t>
            </a:r>
            <a:r>
              <a:rPr lang="es-CL" sz="3000" b="1" dirty="0">
                <a:latin typeface="Quattrocento Sans" panose="020B0502050000020003" pitchFamily="34" charset="0"/>
              </a:rPr>
              <a:t> el siguiente inciso final : </a:t>
            </a:r>
          </a:p>
          <a:p>
            <a:pPr algn="just"/>
            <a:endParaRPr lang="es-CL" sz="3000" dirty="0">
              <a:latin typeface="Quattrocento Sans" panose="020B0502050000020003" pitchFamily="34" charset="0"/>
            </a:endParaRPr>
          </a:p>
          <a:p>
            <a:pPr algn="just"/>
            <a:r>
              <a:rPr lang="es-CL" sz="3000" dirty="0">
                <a:latin typeface="Quattrocento Sans" panose="020B0502050000020003" pitchFamily="34" charset="0"/>
              </a:rPr>
              <a:t>“Sin perjuicio de lo anterior, en las empresas en que existan sistemas de trabajo por turnos, de acuerdo a lo establecido en los numerales del artículo 38 inciso primero; excepcionales de los incisos penúltimo y final del mismo artículo; bisemanales del artículo 39; especiales para el personal del transporte de los artículos 25, 25 bis, 26 y 26 bis o…</a:t>
            </a:r>
            <a:endParaRPr lang="es-CL" sz="3000" b="1" dirty="0">
              <a:latin typeface="Quattrocento Sans" panose="020B0502050000020003" pitchFamily="34" charset="0"/>
            </a:endParaRP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6722" y="5275664"/>
            <a:ext cx="1845863" cy="1582336"/>
          </a:xfrm>
          <a:prstGeom prst="rect">
            <a:avLst/>
          </a:prstGeom>
        </p:spPr>
      </p:pic>
    </p:spTree>
    <p:extLst>
      <p:ext uri="{BB962C8B-B14F-4D97-AF65-F5344CB8AC3E}">
        <p14:creationId xmlns:p14="http://schemas.microsoft.com/office/powerpoint/2010/main" val="39798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42975"/>
            <a:ext cx="9713810" cy="3785652"/>
          </a:xfrm>
          <a:prstGeom prst="rect">
            <a:avLst/>
          </a:prstGeom>
          <a:solidFill>
            <a:schemeClr val="bg1"/>
          </a:solidFill>
        </p:spPr>
        <p:txBody>
          <a:bodyPr wrap="square">
            <a:spAutoFit/>
          </a:bodyPr>
          <a:lstStyle/>
          <a:p>
            <a:pPr algn="just"/>
            <a:r>
              <a:rPr lang="es-CL" sz="3000" dirty="0">
                <a:latin typeface="Quattrocento Sans" panose="020B0502050000020003" pitchFamily="34" charset="0"/>
              </a:rPr>
              <a:t>…cualquier otro sistema especial de duración y distribución de la jornada de trabajo que contemple este Código, la jornada semanal del artículo 22 podrá, por acuerdo de las partes, promediarse en períodos bimensuales o trimestrales de distribución de días de trabajo y de descanso. Lo anterior también se aplicará para el personal contratado para prestar servicios por obras o faenas determinadas.”. </a:t>
            </a:r>
            <a:endParaRPr lang="es-CL" sz="3000" b="1" dirty="0">
              <a:latin typeface="Quattrocento Sans" panose="020B0502050000020003" pitchFamily="34" charset="0"/>
            </a:endParaRP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36140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76747" y="1493455"/>
            <a:ext cx="8647599" cy="4472000"/>
          </a:xfrm>
        </p:spPr>
        <p:txBody>
          <a:bodyPr>
            <a:noAutofit/>
          </a:bodyPr>
          <a:lstStyle/>
          <a:p>
            <a:pPr marL="114300" indent="0" algn="just">
              <a:buNone/>
            </a:pPr>
            <a:r>
              <a:rPr lang="es-CL" sz="4000" dirty="0">
                <a:latin typeface="Quattrocento Sans" panose="020B0502050000020003" pitchFamily="34" charset="0"/>
              </a:rPr>
              <a:t>Artículo transitorio.- </a:t>
            </a:r>
          </a:p>
          <a:p>
            <a:pPr marL="114300" indent="0" algn="just">
              <a:buNone/>
            </a:pPr>
            <a:endParaRPr lang="es-CL" sz="4000" dirty="0">
              <a:latin typeface="Quattrocento Sans" panose="020B0502050000020003" pitchFamily="34" charset="0"/>
            </a:endParaRPr>
          </a:p>
          <a:p>
            <a:pPr marL="114300" indent="0" algn="just">
              <a:buNone/>
            </a:pPr>
            <a:r>
              <a:rPr lang="es-CL" sz="4000" dirty="0">
                <a:latin typeface="Quattrocento Sans" panose="020B0502050000020003" pitchFamily="34" charset="0"/>
              </a:rPr>
              <a:t>Esta ley entrará en vigencia transcurridos doce meses desde la fecha de su publicación. </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CuadroTexto 20">
            <a:extLst>
              <a:ext uri="{FF2B5EF4-FFF2-40B4-BE49-F238E27FC236}">
                <a16:creationId xmlns:a16="http://schemas.microsoft.com/office/drawing/2014/main" id="{29D4E7C2-2967-4FC7-9BF9-93A33C872EC9}"/>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Tree>
    <p:extLst>
      <p:ext uri="{BB962C8B-B14F-4D97-AF65-F5344CB8AC3E}">
        <p14:creationId xmlns:p14="http://schemas.microsoft.com/office/powerpoint/2010/main" val="414034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2969014" y="999866"/>
            <a:ext cx="6966001" cy="5195212"/>
          </a:xfrm>
          <a:prstGeom prst="rect">
            <a:avLst/>
          </a:prstGeom>
          <a:noFill/>
          <a:ln>
            <a:noFill/>
          </a:ln>
        </p:spPr>
        <p:txBody>
          <a:bodyPr spcFirstLastPara="1" wrap="square" lIns="91425" tIns="91425" rIns="91425" bIns="91425" anchor="t" anchorCtr="0">
            <a:noAutofit/>
          </a:bodyPr>
          <a:lstStyle/>
          <a:p>
            <a:pPr algn="ctr"/>
            <a:r>
              <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Proyecto de ley que reduce la jornada laboral de 45 a 40 horas semanales.</a:t>
            </a:r>
          </a:p>
          <a:p>
            <a:pPr algn="ctr"/>
            <a:endPar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a:p>
            <a:pPr algn="ctr"/>
            <a:r>
              <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UN ANHELO HISTÓRICO DE LA CLASE TRABAJADORA</a:t>
            </a:r>
          </a:p>
          <a:p>
            <a:pPr algn="ctr"/>
            <a:r>
              <a:rPr lang="es-CL"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p>
          <a:p>
            <a:pPr algn="ctr"/>
            <a:r>
              <a:rPr lang="es-CL"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endParaRPr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p:txBody>
      </p:sp>
      <p:grpSp>
        <p:nvGrpSpPr>
          <p:cNvPr id="5" name="Grupo 4">
            <a:extLst>
              <a:ext uri="{FF2B5EF4-FFF2-40B4-BE49-F238E27FC236}">
                <a16:creationId xmlns:a16="http://schemas.microsoft.com/office/drawing/2014/main" id="{863AD51B-6DE5-4754-BD10-1EC6BB163148}"/>
              </a:ext>
            </a:extLst>
          </p:cNvPr>
          <p:cNvGrpSpPr/>
          <p:nvPr/>
        </p:nvGrpSpPr>
        <p:grpSpPr>
          <a:xfrm flipH="1">
            <a:off x="-1474852" y="1804713"/>
            <a:ext cx="3240962" cy="3248574"/>
            <a:chOff x="-4392388" y="18432635"/>
            <a:chExt cx="11593288" cy="11612922"/>
          </a:xfrm>
        </p:grpSpPr>
        <p:sp>
          <p:nvSpPr>
            <p:cNvPr id="7" name="Elipse 6">
              <a:extLst>
                <a:ext uri="{FF2B5EF4-FFF2-40B4-BE49-F238E27FC236}">
                  <a16:creationId xmlns:a16="http://schemas.microsoft.com/office/drawing/2014/main" id="{C26867C1-6C8A-4746-8580-26165CED2F77}"/>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F226297B-5157-408C-8A8C-C85D6DF60A6C}"/>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80FF4937-1FF2-4825-AA28-5EBDCC92215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77E5A79A-9181-4666-A906-A462CD4B48F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E2AD6C01-FB7C-49F4-9868-6B2FFA5E2DD9}"/>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E8AFA5E2-855F-4D58-AE2C-DDC8F23549F7}"/>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11F4705F-61B8-4B7F-9AC9-2A88D57E94D8}"/>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EA63557-5B1D-4F1C-B278-B3318A52A31D}"/>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F7BD2CBE-DDCC-46CE-A597-611B0B378382}"/>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A441DA02-0E38-4338-8512-AA39077D236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7C59527D-902B-4F44-97CD-C677FBB175A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A9A76F76-1BC3-4AF2-BEFE-A5AEEC6132C1}"/>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EEA35E19-F767-4619-9F27-653C29C013F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E42F4A82-58E1-479E-B70B-ACC8DFF4FB5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DB32499-273D-4CD3-B5CF-00C835B4ED3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AD6469EC-77EF-41C9-A897-A0DAFE832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285338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01265" y="1804713"/>
            <a:ext cx="8647599" cy="4472000"/>
          </a:xfrm>
        </p:spPr>
        <p:txBody>
          <a:bodyPr>
            <a:noAutofit/>
          </a:bodyPr>
          <a:lstStyle/>
          <a:p>
            <a:pPr marL="114300" indent="0" algn="just">
              <a:buNone/>
            </a:pPr>
            <a:r>
              <a:rPr lang="es-CL" dirty="0">
                <a:latin typeface="Quattrocento Sans" panose="020B0502050000020003" pitchFamily="34" charset="0"/>
              </a:rPr>
              <a:t>Sin perjuicio de lo dispuesto en el inciso anterior, las empresas cuyos ingresos anuales por ventas y servicios y otras actividades del giro no excedan las 75.000 unidades de fomento en el año calendario en que se publique esta ley estarán facultadas para reducir la jornada ordinaria máxima semanal de forma gradual. </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336542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51306" y="1804713"/>
            <a:ext cx="8647599" cy="4472000"/>
          </a:xfrm>
        </p:spPr>
        <p:txBody>
          <a:bodyPr>
            <a:noAutofit/>
          </a:bodyPr>
          <a:lstStyle/>
          <a:p>
            <a:pPr marL="114300" indent="0" algn="just">
              <a:buNone/>
            </a:pPr>
            <a:r>
              <a:rPr lang="es-CL" dirty="0">
                <a:latin typeface="Quattrocento Sans" panose="020B0502050000020003" pitchFamily="34" charset="0"/>
              </a:rPr>
              <a:t>Para tal efecto, podrán disminuir la jornada una hora por año, comenzando con cuarenta y cuatro horas semanales al inicio de la vigencia de la ley, hasta alcanzar cuarenta horas semanales al inicio del quinto año. Las empresas podrán acreditar sus ingresos por los medios que la ley tributaria establece.</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24309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CuadroTexto 39">
            <a:extLst>
              <a:ext uri="{FF2B5EF4-FFF2-40B4-BE49-F238E27FC236}">
                <a16:creationId xmlns:a16="http://schemas.microsoft.com/office/drawing/2014/main" id="{FCFE24DB-F8B1-9B63-5CC9-AA641C4DCB79}"/>
              </a:ext>
            </a:extLst>
          </p:cNvPr>
          <p:cNvSpPr txBox="1"/>
          <p:nvPr/>
        </p:nvSpPr>
        <p:spPr>
          <a:xfrm>
            <a:off x="2285516" y="2061623"/>
            <a:ext cx="9432432" cy="3170099"/>
          </a:xfrm>
          <a:prstGeom prst="rect">
            <a:avLst/>
          </a:prstGeom>
          <a:noFill/>
        </p:spPr>
        <p:txBody>
          <a:bodyPr wrap="square">
            <a:spAutoFit/>
          </a:bodyPr>
          <a:lstStyle/>
          <a:p>
            <a:pPr algn="just"/>
            <a:r>
              <a:rPr lang="es-CL" sz="4000" dirty="0">
                <a:latin typeface="Quattrocento Sans" panose="020B0502050000020003" pitchFamily="34" charset="0"/>
              </a:rPr>
              <a:t>La aplicación de esta ley bajo ninguna circunstancia podrá representar una disminución de las remuneraciones actuales de las trabajadoras y los trabajadores beneficiados.”. </a:t>
            </a:r>
          </a:p>
        </p:txBody>
      </p:sp>
    </p:spTree>
    <p:extLst>
      <p:ext uri="{BB962C8B-B14F-4D97-AF65-F5344CB8AC3E}">
        <p14:creationId xmlns:p14="http://schemas.microsoft.com/office/powerpoint/2010/main" val="155368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02DA061-20EB-4A30-B630-AA3C28E29208}"/>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FB23AAE6-3297-4E55-A32B-1EA6E930F61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1FF0EDC3-1B22-4C05-A8F2-9EA4E212573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D6E9E01E-EB66-4392-B0D3-CEE64832CE86}"/>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D552044F-9F59-4F51-A864-19C0747A3338}"/>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B5C6649-4A29-47FD-B81C-B93D21B3B027}"/>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CD4595C-CEE8-472F-82A7-1CC37A65A687}"/>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C55871B-4E41-4389-B223-381D0A7C7E7E}"/>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6D57317C-01B1-4C03-A897-B2A70C20528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8C1A16F-4EEB-4A7E-B3FC-DF19D790C60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C9D8486-4E9E-4832-B69F-2B337FD3083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BBE669EE-7D29-46E8-9B8C-ABF7D6546EBE}"/>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84D474B-D97A-41CA-B23B-7A32F1272BCA}"/>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2FB3672E-DBF7-4E2B-99F8-03F92B0FCE0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165AFD8E-F3FD-4969-92AA-A267B46D31A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4A5EBB29-8025-4E6C-A147-478B7BAB44E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275F3F73-274F-47D2-98CE-0097A3BBA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BENEFICIADOS</a:t>
            </a:r>
          </a:p>
        </p:txBody>
      </p:sp>
      <p:sp>
        <p:nvSpPr>
          <p:cNvPr id="22" name="Google Shape;145;p26">
            <a:extLst>
              <a:ext uri="{FF2B5EF4-FFF2-40B4-BE49-F238E27FC236}">
                <a16:creationId xmlns:a16="http://schemas.microsoft.com/office/drawing/2014/main" id="{03CB741B-8869-4542-A389-9CB580DE853E}"/>
              </a:ext>
            </a:extLst>
          </p:cNvPr>
          <p:cNvSpPr txBox="1">
            <a:spLocks noGrp="1"/>
          </p:cNvSpPr>
          <p:nvPr>
            <p:ph type="body" idx="1"/>
          </p:nvPr>
        </p:nvSpPr>
        <p:spPr>
          <a:xfrm>
            <a:off x="1348154" y="2340300"/>
            <a:ext cx="8520600" cy="1611457"/>
          </a:xfrm>
          <a:prstGeom prst="rect">
            <a:avLst/>
          </a:prstGeom>
        </p:spPr>
        <p:txBody>
          <a:bodyPr spcFirstLastPara="1" wrap="square" lIns="91425" tIns="91425" rIns="91425" bIns="91425" anchor="t" anchorCtr="0">
            <a:noAutofit/>
          </a:bodyPr>
          <a:lstStyle/>
          <a:p>
            <a:pPr marL="120650" indent="0" algn="just">
              <a:lnSpc>
                <a:spcPct val="115000"/>
              </a:lnSpc>
              <a:buClr>
                <a:srgbClr val="073763"/>
              </a:buClr>
              <a:buSzPts val="1700"/>
              <a:buNone/>
            </a:pPr>
            <a:r>
              <a:rPr lang="es-CL" sz="4600" dirty="0">
                <a:solidFill>
                  <a:srgbClr val="073763"/>
                </a:solidFill>
                <a:latin typeface="Quattrocento Sans"/>
                <a:ea typeface="Quattrocento Sans"/>
                <a:cs typeface="Quattrocento Sans"/>
                <a:sym typeface="Quattrocento Sans"/>
              </a:rPr>
              <a:t>Trabajador-s dependientes independiente de su tipo de contrato</a:t>
            </a:r>
            <a:endParaRPr sz="4600" dirty="0">
              <a:solidFill>
                <a:srgbClr val="FFFFFF"/>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04145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Incremento valor hora</a:t>
            </a:r>
          </a:p>
        </p:txBody>
      </p:sp>
      <p:sp>
        <p:nvSpPr>
          <p:cNvPr id="21" name="Marcador de texto 2">
            <a:extLst>
              <a:ext uri="{FF2B5EF4-FFF2-40B4-BE49-F238E27FC236}">
                <a16:creationId xmlns:a16="http://schemas.microsoft.com/office/drawing/2014/main" id="{F9F008CB-10F6-40FC-940E-7208F3668F77}"/>
              </a:ext>
            </a:extLst>
          </p:cNvPr>
          <p:cNvSpPr>
            <a:spLocks noGrp="1"/>
          </p:cNvSpPr>
          <p:nvPr>
            <p:ph type="body" idx="1"/>
          </p:nvPr>
        </p:nvSpPr>
        <p:spPr>
          <a:xfrm>
            <a:off x="2409049" y="2217363"/>
            <a:ext cx="9107461" cy="4525963"/>
          </a:xfrm>
        </p:spPr>
        <p:txBody>
          <a:bodyPr>
            <a:normAutofit/>
          </a:bodyPr>
          <a:lstStyle/>
          <a:p>
            <a:pPr marL="114300" indent="0">
              <a:buNone/>
            </a:pPr>
            <a:r>
              <a:rPr lang="pt-BR" sz="3600" b="1" dirty="0"/>
              <a:t>Valor hora		   	Jornada </a:t>
            </a:r>
          </a:p>
          <a:p>
            <a:r>
              <a:rPr lang="pt-BR" sz="3600" dirty="0"/>
              <a:t>$ 2.111	 		45 horas  </a:t>
            </a:r>
          </a:p>
          <a:p>
            <a:r>
              <a:rPr lang="pt-BR" sz="3600" b="1" dirty="0">
                <a:solidFill>
                  <a:srgbClr val="FF0000"/>
                </a:solidFill>
              </a:rPr>
              <a:t>$ 2.375   			40 horas </a:t>
            </a:r>
          </a:p>
          <a:p>
            <a:pPr marL="114300" indent="0">
              <a:buNone/>
            </a:pPr>
            <a:endParaRPr lang="es-CL" sz="3600" dirty="0"/>
          </a:p>
          <a:p>
            <a:pPr marL="114300" indent="0">
              <a:buNone/>
            </a:pPr>
            <a:r>
              <a:rPr lang="es-CL" sz="3600" dirty="0"/>
              <a:t>Hay un aumento indirecto de un </a:t>
            </a:r>
            <a:r>
              <a:rPr lang="es-CL" sz="3600" b="1" dirty="0"/>
              <a:t>12%</a:t>
            </a:r>
            <a:r>
              <a:rPr lang="es-CL" sz="3600" dirty="0"/>
              <a:t> en el valor mínimo del salario en Chile. </a:t>
            </a:r>
          </a:p>
          <a:p>
            <a:pPr marL="114300" indent="0">
              <a:buNone/>
            </a:pPr>
            <a:r>
              <a:rPr lang="es-CL" sz="3600" dirty="0"/>
              <a:t>($380.000)</a:t>
            </a:r>
          </a:p>
        </p:txBody>
      </p:sp>
    </p:spTree>
    <p:extLst>
      <p:ext uri="{BB962C8B-B14F-4D97-AF65-F5344CB8AC3E}">
        <p14:creationId xmlns:p14="http://schemas.microsoft.com/office/powerpoint/2010/main" val="203449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Más empleo</a:t>
            </a:r>
          </a:p>
        </p:txBody>
      </p:sp>
      <p:sp>
        <p:nvSpPr>
          <p:cNvPr id="4" name="Rectángulo 3">
            <a:extLst>
              <a:ext uri="{FF2B5EF4-FFF2-40B4-BE49-F238E27FC236}">
                <a16:creationId xmlns:a16="http://schemas.microsoft.com/office/drawing/2014/main" id="{DC01FD99-D2DD-4C4D-8F49-AA739582183A}"/>
              </a:ext>
            </a:extLst>
          </p:cNvPr>
          <p:cNvSpPr/>
          <p:nvPr/>
        </p:nvSpPr>
        <p:spPr>
          <a:xfrm>
            <a:off x="2573326" y="2161303"/>
            <a:ext cx="8606971" cy="2431435"/>
          </a:xfrm>
          <a:prstGeom prst="rect">
            <a:avLst/>
          </a:prstGeom>
        </p:spPr>
        <p:txBody>
          <a:bodyPr wrap="square">
            <a:spAutoFit/>
          </a:bodyPr>
          <a:lstStyle/>
          <a:p>
            <a:pPr marL="114300" indent="0">
              <a:buNone/>
            </a:pPr>
            <a:r>
              <a:rPr lang="es-CL" sz="3800" dirty="0">
                <a:solidFill>
                  <a:schemeClr val="tx1"/>
                </a:solidFill>
                <a:latin typeface="Calibri" panose="020F0502020204030204" pitchFamily="34" charset="0"/>
              </a:rPr>
              <a:t>Aumento del número de trabajadores</a:t>
            </a:r>
          </a:p>
          <a:p>
            <a:pPr marL="114300" indent="0">
              <a:buNone/>
            </a:pPr>
            <a:r>
              <a:rPr lang="es-CL" sz="3800" dirty="0">
                <a:solidFill>
                  <a:schemeClr val="tx1"/>
                </a:solidFill>
                <a:latin typeface="Calibri" panose="020F0502020204030204" pitchFamily="34" charset="0"/>
              </a:rPr>
              <a:t>entre 5% y 8%.</a:t>
            </a:r>
          </a:p>
          <a:p>
            <a:pPr marL="114300" indent="0">
              <a:buNone/>
            </a:pPr>
            <a:endParaRPr lang="es-CL" sz="3800" dirty="0">
              <a:solidFill>
                <a:schemeClr val="tx1"/>
              </a:solidFill>
              <a:latin typeface="Calibri" panose="020F0502020204030204" pitchFamily="34" charset="0"/>
            </a:endParaRPr>
          </a:p>
          <a:p>
            <a:pPr marL="114300" indent="0">
              <a:buNone/>
            </a:pPr>
            <a:r>
              <a:rPr lang="es-CL" sz="3800" dirty="0">
                <a:solidFill>
                  <a:schemeClr val="tx1"/>
                </a:solidFill>
                <a:latin typeface="Calibri" panose="020F0502020204030204" pitchFamily="34" charset="0"/>
              </a:rPr>
              <a:t>180.000 a 300.000 trabajadores.</a:t>
            </a:r>
          </a:p>
        </p:txBody>
      </p:sp>
    </p:spTree>
    <p:extLst>
      <p:ext uri="{BB962C8B-B14F-4D97-AF65-F5344CB8AC3E}">
        <p14:creationId xmlns:p14="http://schemas.microsoft.com/office/powerpoint/2010/main" val="214920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0" name="Picture 2">
            <a:extLst>
              <a:ext uri="{FF2B5EF4-FFF2-40B4-BE49-F238E27FC236}">
                <a16:creationId xmlns:a16="http://schemas.microsoft.com/office/drawing/2014/main" id="{FFFFA05E-2C03-4B78-BC88-625DC0159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476" y="1349116"/>
            <a:ext cx="9699983" cy="448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86459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1" name="5 Rectángulo">
            <a:extLst>
              <a:ext uri="{FF2B5EF4-FFF2-40B4-BE49-F238E27FC236}">
                <a16:creationId xmlns:a16="http://schemas.microsoft.com/office/drawing/2014/main" id="{2B19FBBE-DF6B-4EC1-A8BE-91D0EDC0F2A2}"/>
              </a:ext>
            </a:extLst>
          </p:cNvPr>
          <p:cNvSpPr/>
          <p:nvPr/>
        </p:nvSpPr>
        <p:spPr>
          <a:xfrm>
            <a:off x="2285999" y="1390498"/>
            <a:ext cx="8957663" cy="3416320"/>
          </a:xfrm>
          <a:prstGeom prst="rect">
            <a:avLst/>
          </a:prstGeom>
        </p:spPr>
        <p:txBody>
          <a:bodyPr wrap="square">
            <a:spAutoFit/>
          </a:bodyPr>
          <a:lstStyle/>
          <a:p>
            <a:pPr algn="just"/>
            <a:r>
              <a:rPr lang="es-CL" sz="3600" dirty="0">
                <a:solidFill>
                  <a:schemeClr val="tx1"/>
                </a:solidFill>
                <a:latin typeface="Calibri" panose="020F0502020204030204" pitchFamily="34" charset="0"/>
              </a:rPr>
              <a:t>Ahora,  Sólo se aplicará un –02 a -0,4 de la elasticidad de la demanda y un 6% de mano de obra, lo que dará un aumento en el empleo de alrededor de 180.000 empleos en los trabajadores afectos a la modificación de dicha norma.</a:t>
            </a:r>
          </a:p>
        </p:txBody>
      </p:sp>
      <p:sp>
        <p:nvSpPr>
          <p:cNvPr id="42" name="10 Rectángulo">
            <a:extLst>
              <a:ext uri="{FF2B5EF4-FFF2-40B4-BE49-F238E27FC236}">
                <a16:creationId xmlns:a16="http://schemas.microsoft.com/office/drawing/2014/main" id="{563685BE-E484-4A90-A852-C0C8817B27EA}"/>
              </a:ext>
            </a:extLst>
          </p:cNvPr>
          <p:cNvSpPr/>
          <p:nvPr/>
        </p:nvSpPr>
        <p:spPr>
          <a:xfrm>
            <a:off x="4670346" y="5065074"/>
            <a:ext cx="4188967" cy="1015663"/>
          </a:xfrm>
          <a:prstGeom prst="rect">
            <a:avLst/>
          </a:prstGeom>
        </p:spPr>
        <p:txBody>
          <a:bodyPr wrap="none">
            <a:spAutoFit/>
          </a:bodyPr>
          <a:lstStyle/>
          <a:p>
            <a:r>
              <a:rPr lang="es-CL" sz="2000" b="1" dirty="0"/>
              <a:t>Ramón </a:t>
            </a:r>
            <a:r>
              <a:rPr lang="es-CL" sz="2000" b="1" dirty="0" err="1"/>
              <a:t>Lopez</a:t>
            </a:r>
            <a:r>
              <a:rPr lang="es-CL" sz="2000" b="1" dirty="0"/>
              <a:t> y Javiera </a:t>
            </a:r>
            <a:r>
              <a:rPr lang="es-CL" sz="2000" b="1" dirty="0" err="1"/>
              <a:t>Petersen</a:t>
            </a:r>
            <a:endParaRPr lang="es-CL" sz="2000" b="1" dirty="0"/>
          </a:p>
          <a:p>
            <a:r>
              <a:rPr lang="es-CL" sz="2000" b="1" dirty="0"/>
              <a:t>Economista U. Chile </a:t>
            </a:r>
          </a:p>
          <a:p>
            <a:r>
              <a:rPr lang="es-CL" sz="2000" b="1" dirty="0"/>
              <a:t>Observatorio OPES</a:t>
            </a:r>
            <a:endParaRPr lang="es-CL" sz="2000" dirty="0"/>
          </a:p>
        </p:txBody>
      </p:sp>
    </p:spTree>
    <p:extLst>
      <p:ext uri="{BB962C8B-B14F-4D97-AF65-F5344CB8AC3E}">
        <p14:creationId xmlns:p14="http://schemas.microsoft.com/office/powerpoint/2010/main" val="202898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Aumento en la productividad</a:t>
            </a:r>
          </a:p>
        </p:txBody>
      </p:sp>
      <p:sp>
        <p:nvSpPr>
          <p:cNvPr id="2" name="Rectángulo 1">
            <a:extLst>
              <a:ext uri="{FF2B5EF4-FFF2-40B4-BE49-F238E27FC236}">
                <a16:creationId xmlns:a16="http://schemas.microsoft.com/office/drawing/2014/main" id="{95120DAC-68B6-4C76-9465-470B1F8B59FF}"/>
              </a:ext>
            </a:extLst>
          </p:cNvPr>
          <p:cNvSpPr/>
          <p:nvPr/>
        </p:nvSpPr>
        <p:spPr>
          <a:xfrm>
            <a:off x="2337404" y="2130586"/>
            <a:ext cx="9259349" cy="3754874"/>
          </a:xfrm>
          <a:prstGeom prst="rect">
            <a:avLst/>
          </a:prstGeom>
        </p:spPr>
        <p:txBody>
          <a:bodyPr wrap="square">
            <a:spAutoFit/>
          </a:bodyPr>
          <a:lstStyle/>
          <a:p>
            <a:pPr algn="just"/>
            <a:r>
              <a:rPr lang="es-CL" sz="3400" dirty="0">
                <a:solidFill>
                  <a:schemeClr val="tx1"/>
                </a:solidFill>
              </a:rPr>
              <a:t>Las condiciones laborales por la reducción (no solo más valor por las horas, sino más tiempo para la recreación y la vida familiar) redundará en más productividad, según diversos estudios, entre ellos los del Nobel de economía Joseph Stiglitz. (Hipótesis de salario de eficiencia.</a:t>
            </a:r>
          </a:p>
        </p:txBody>
      </p:sp>
      <p:sp>
        <p:nvSpPr>
          <p:cNvPr id="40" name="CuadroTexto 39">
            <a:extLst>
              <a:ext uri="{FF2B5EF4-FFF2-40B4-BE49-F238E27FC236}">
                <a16:creationId xmlns:a16="http://schemas.microsoft.com/office/drawing/2014/main" id="{2A45F919-66E8-47CF-B381-3C8D1EBAEA3B}"/>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Tree>
    <p:extLst>
      <p:ext uri="{BB962C8B-B14F-4D97-AF65-F5344CB8AC3E}">
        <p14:creationId xmlns:p14="http://schemas.microsoft.com/office/powerpoint/2010/main" val="2321281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02DA061-20EB-4A30-B630-AA3C28E29208}"/>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FB23AAE6-3297-4E55-A32B-1EA6E930F61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1FF0EDC3-1B22-4C05-A8F2-9EA4E212573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D6E9E01E-EB66-4392-B0D3-CEE64832CE86}"/>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D552044F-9F59-4F51-A864-19C0747A3338}"/>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B5C6649-4A29-47FD-B81C-B93D21B3B027}"/>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CD4595C-CEE8-472F-82A7-1CC37A65A687}"/>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C55871B-4E41-4389-B223-381D0A7C7E7E}"/>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6D57317C-01B1-4C03-A897-B2A70C20528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8C1A16F-4EEB-4A7E-B3FC-DF19D790C60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C9D8486-4E9E-4832-B69F-2B337FD3083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BBE669EE-7D29-46E8-9B8C-ABF7D6546EBE}"/>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84D474B-D97A-41CA-B23B-7A32F1272BCA}"/>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2FB3672E-DBF7-4E2B-99F8-03F92B0FCE0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165AFD8E-F3FD-4969-92AA-A267B46D31A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4A5EBB29-8025-4E6C-A147-478B7BAB44E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275F3F73-274F-47D2-98CE-0097A3BBA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INDICACIONES</a:t>
            </a:r>
          </a:p>
        </p:txBody>
      </p:sp>
      <p:sp>
        <p:nvSpPr>
          <p:cNvPr id="23" name="Google Shape;139;p25">
            <a:extLst>
              <a:ext uri="{FF2B5EF4-FFF2-40B4-BE49-F238E27FC236}">
                <a16:creationId xmlns:a16="http://schemas.microsoft.com/office/drawing/2014/main" id="{DCCACF28-1E22-400A-BBF9-DDC8D9B67BA2}"/>
              </a:ext>
            </a:extLst>
          </p:cNvPr>
          <p:cNvSpPr txBox="1">
            <a:spLocks noGrp="1"/>
          </p:cNvSpPr>
          <p:nvPr>
            <p:ph type="body" idx="1"/>
          </p:nvPr>
        </p:nvSpPr>
        <p:spPr>
          <a:xfrm>
            <a:off x="2699755" y="1930310"/>
            <a:ext cx="7676706"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b="1" dirty="0">
                <a:solidFill>
                  <a:srgbClr val="073763"/>
                </a:solidFill>
                <a:latin typeface="Quattrocento Sans"/>
                <a:ea typeface="Quattrocento Sans"/>
                <a:cs typeface="Quattrocento Sans"/>
                <a:sym typeface="Quattrocento Sans"/>
              </a:rPr>
              <a:t>GRADUALIDAD </a:t>
            </a:r>
            <a:r>
              <a:rPr lang="es-CL" dirty="0">
                <a:solidFill>
                  <a:srgbClr val="073763"/>
                </a:solidFill>
                <a:latin typeface="Quattrocento Sans"/>
                <a:ea typeface="Quattrocento Sans"/>
                <a:cs typeface="Quattrocento Sans"/>
                <a:sym typeface="Quattrocento Sans"/>
              </a:rPr>
              <a:t>(5 años a pymes. 1 año a grandes empresas)</a:t>
            </a:r>
          </a:p>
          <a:p>
            <a:pPr marL="120650" indent="0" algn="just">
              <a:lnSpc>
                <a:spcPct val="115000"/>
              </a:lnSpc>
              <a:buClr>
                <a:srgbClr val="073763"/>
              </a:buClr>
              <a:buSzPts val="1700"/>
              <a:buNone/>
            </a:pPr>
            <a:endParaRPr lang="es-CL" dirty="0">
              <a:solidFill>
                <a:srgbClr val="073763"/>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r>
              <a:rPr lang="es-CL" b="1" dirty="0">
                <a:solidFill>
                  <a:srgbClr val="073763"/>
                </a:solidFill>
                <a:latin typeface="Quattrocento Sans"/>
                <a:ea typeface="Quattrocento Sans"/>
                <a:cs typeface="Quattrocento Sans"/>
                <a:sym typeface="Quattrocento Sans"/>
              </a:rPr>
              <a:t>MODIFICACIÓN </a:t>
            </a:r>
            <a:r>
              <a:rPr lang="es-CL" dirty="0">
                <a:solidFill>
                  <a:srgbClr val="073763"/>
                </a:solidFill>
                <a:latin typeface="Quattrocento Sans"/>
                <a:ea typeface="Quattrocento Sans"/>
                <a:cs typeface="Quattrocento Sans"/>
                <a:sym typeface="Quattrocento Sans"/>
              </a:rPr>
              <a:t>otros cuerpos legales que otorgan bonificaciones proporcional a carga horaria</a:t>
            </a:r>
          </a:p>
          <a:p>
            <a:pPr indent="-336550" algn="just">
              <a:lnSpc>
                <a:spcPct val="115000"/>
              </a:lnSpc>
              <a:buClr>
                <a:srgbClr val="073763"/>
              </a:buClr>
              <a:buSzPts val="1700"/>
              <a:buFont typeface="Quattrocento Sans"/>
              <a:buChar char="●"/>
            </a:pP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073763"/>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79464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2820120" y="1441329"/>
            <a:ext cx="7723583" cy="5195212"/>
          </a:xfrm>
          <a:prstGeom prst="rect">
            <a:avLst/>
          </a:prstGeom>
          <a:noFill/>
          <a:ln>
            <a:noFill/>
          </a:ln>
        </p:spPr>
        <p:txBody>
          <a:bodyPr spcFirstLastPara="1" wrap="square" lIns="91425" tIns="91425" rIns="91425" bIns="91425" anchor="t" anchorCtr="0">
            <a:noAutofit/>
          </a:bodyPr>
          <a:lstStyle/>
          <a:p>
            <a:pPr algn="ctr"/>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p>
          <a:p>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trabajar</a:t>
            </a:r>
          </a:p>
          <a:p>
            <a:pPr lvl="0"/>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dormir</a:t>
            </a:r>
          </a:p>
          <a:p>
            <a:pPr lvl="0"/>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recreación</a:t>
            </a:r>
          </a:p>
          <a:p>
            <a:pPr lvl="0" algn="ctr"/>
            <a:endPar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a:p>
            <a:pPr algn="ctr"/>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endParaRPr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p:txBody>
      </p:sp>
      <p:grpSp>
        <p:nvGrpSpPr>
          <p:cNvPr id="5" name="Grupo 4">
            <a:extLst>
              <a:ext uri="{FF2B5EF4-FFF2-40B4-BE49-F238E27FC236}">
                <a16:creationId xmlns:a16="http://schemas.microsoft.com/office/drawing/2014/main" id="{863AD51B-6DE5-4754-BD10-1EC6BB163148}"/>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C26867C1-6C8A-4746-8580-26165CED2F77}"/>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F226297B-5157-408C-8A8C-C85D6DF60A6C}"/>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80FF4937-1FF2-4825-AA28-5EBDCC92215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77E5A79A-9181-4666-A906-A462CD4B48F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E2AD6C01-FB7C-49F4-9868-6B2FFA5E2DD9}"/>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E8AFA5E2-855F-4D58-AE2C-DDC8F23549F7}"/>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11F4705F-61B8-4B7F-9AC9-2A88D57E94D8}"/>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EA63557-5B1D-4F1C-B278-B3318A52A31D}"/>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F7BD2CBE-DDCC-46CE-A597-611B0B378382}"/>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A441DA02-0E38-4338-8512-AA39077D236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7C59527D-902B-4F44-97CD-C677FBB175A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A9A76F76-1BC3-4AF2-BEFE-A5AEEC6132C1}"/>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EEA35E19-F767-4619-9F27-653C29C013F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E42F4A82-58E1-479E-B70B-ACC8DFF4FB5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DB32499-273D-4CD3-B5CF-00C835B4ED3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AD6469EC-77EF-41C9-A897-A0DAFE832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142489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541418" y="2401165"/>
            <a:ext cx="8286515" cy="1795367"/>
          </a:xfrm>
        </p:spPr>
        <p:txBody>
          <a:bodyPr>
            <a:noAutofit/>
          </a:bodyPr>
          <a:lstStyle/>
          <a:p>
            <a:pPr algn="just"/>
            <a:r>
              <a:rPr lang="es-ES_tradnl" dirty="0">
                <a:solidFill>
                  <a:srgbClr val="073763"/>
                </a:solidFill>
                <a:latin typeface="Quattrocento Sans"/>
                <a:ea typeface="Quattrocento Sans"/>
                <a:cs typeface="Quattrocento Sans"/>
                <a:sym typeface="Quattrocento Sans"/>
              </a:rPr>
              <a:t>En septiembre de 2001 se aprobó la reducción de la jornada laboral de 48 a 45 horas, la que entró en vigencia el 01.01.2005. </a:t>
            </a:r>
          </a:p>
          <a:p>
            <a:pPr marL="152396" indent="0" algn="just">
              <a:buNone/>
            </a:pPr>
            <a:endParaRPr lang="es-ES_tradnl" dirty="0">
              <a:solidFill>
                <a:srgbClr val="073763"/>
              </a:solidFill>
              <a:latin typeface="Quattrocento Sans"/>
              <a:ea typeface="Quattrocento Sans"/>
              <a:cs typeface="Quattrocento Sans"/>
              <a:sym typeface="Quattrocento Sans"/>
            </a:endParaRPr>
          </a:p>
        </p:txBody>
      </p:sp>
      <p:sp>
        <p:nvSpPr>
          <p:cNvPr id="5" name="Google Shape;112;p21">
            <a:extLst>
              <a:ext uri="{FF2B5EF4-FFF2-40B4-BE49-F238E27FC236}">
                <a16:creationId xmlns:a16="http://schemas.microsoft.com/office/drawing/2014/main" id="{0CA0A56E-1B94-42A5-BFBE-C19C9EC008E1}"/>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EXPERIENCIAS ANTERIORES</a:t>
            </a:r>
          </a:p>
        </p:txBody>
      </p:sp>
      <p:grpSp>
        <p:nvGrpSpPr>
          <p:cNvPr id="6" name="Grupo 5">
            <a:extLst>
              <a:ext uri="{FF2B5EF4-FFF2-40B4-BE49-F238E27FC236}">
                <a16:creationId xmlns:a16="http://schemas.microsoft.com/office/drawing/2014/main" id="{B487DC40-96AB-4043-80C3-A544E6D49361}"/>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0A26E526-A04D-4559-A446-F3156AAA255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E14F14EA-4FEE-470A-84DC-96C7FCDE201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AA2DC002-63D1-4D0B-ACCA-C71C3FC0B41D}"/>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CF306D64-55FF-4D86-BEC5-1F4641121F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175DB0C6-DCD1-4572-A18D-1C9EB471995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3A60E51F-E814-47BB-905B-53B023674D05}"/>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DA3481A5-7075-4DEC-8B57-051ACB19D135}"/>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614CE95D-851C-4E60-97B5-6AB6A6542B7C}"/>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28CE6B9-2AE9-4621-8139-25A7C0A92F6A}"/>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46389627-AADF-4AE3-8F67-4941078C63A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AD995309-140F-47C0-AF75-5EB1AF51943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316A1C8C-45CB-46C4-AC2D-1D59011A1974}"/>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A1A1AD27-DA12-4FC5-B2E1-AFFD5322998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EBE355C-E0BB-4B74-BF2C-BF19CC000B3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C90B3DB-5F87-4E42-AAD6-ED1EAA8DD0A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4805077C-65EF-4292-898B-D2D1FA926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43949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12;p21">
            <a:extLst>
              <a:ext uri="{FF2B5EF4-FFF2-40B4-BE49-F238E27FC236}">
                <a16:creationId xmlns:a16="http://schemas.microsoft.com/office/drawing/2014/main" id="{0CA0A56E-1B94-42A5-BFBE-C19C9EC008E1}"/>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EXPERIENCIAS ANTERIORES</a:t>
            </a:r>
          </a:p>
        </p:txBody>
      </p:sp>
      <p:grpSp>
        <p:nvGrpSpPr>
          <p:cNvPr id="6" name="Grupo 5">
            <a:extLst>
              <a:ext uri="{FF2B5EF4-FFF2-40B4-BE49-F238E27FC236}">
                <a16:creationId xmlns:a16="http://schemas.microsoft.com/office/drawing/2014/main" id="{B487DC40-96AB-4043-80C3-A544E6D49361}"/>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0A26E526-A04D-4559-A446-F3156AAA255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E14F14EA-4FEE-470A-84DC-96C7FCDE201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AA2DC002-63D1-4D0B-ACCA-C71C3FC0B41D}"/>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CF306D64-55FF-4D86-BEC5-1F4641121F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175DB0C6-DCD1-4572-A18D-1C9EB471995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3A60E51F-E814-47BB-905B-53B023674D05}"/>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DA3481A5-7075-4DEC-8B57-051ACB19D135}"/>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614CE95D-851C-4E60-97B5-6AB6A6542B7C}"/>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28CE6B9-2AE9-4621-8139-25A7C0A92F6A}"/>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46389627-AADF-4AE3-8F67-4941078C63A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AD995309-140F-47C0-AF75-5EB1AF51943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316A1C8C-45CB-46C4-AC2D-1D59011A1974}"/>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A1A1AD27-DA12-4FC5-B2E1-AFFD5322998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EBE355C-E0BB-4B74-BF2C-BF19CC000B3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C90B3DB-5F87-4E42-AAD6-ED1EAA8DD0A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4805077C-65EF-4292-898B-D2D1FA926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3" name="CuadroTexto 22">
            <a:extLst>
              <a:ext uri="{FF2B5EF4-FFF2-40B4-BE49-F238E27FC236}">
                <a16:creationId xmlns:a16="http://schemas.microsoft.com/office/drawing/2014/main" id="{DF0266E9-4A3D-4B17-B30B-9C7BC8F58974}"/>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
        <p:nvSpPr>
          <p:cNvPr id="27" name="Rectángulo 26">
            <a:extLst>
              <a:ext uri="{FF2B5EF4-FFF2-40B4-BE49-F238E27FC236}">
                <a16:creationId xmlns:a16="http://schemas.microsoft.com/office/drawing/2014/main" id="{C1F57461-5878-4B84-9D9C-3741ECF24627}"/>
              </a:ext>
            </a:extLst>
          </p:cNvPr>
          <p:cNvSpPr/>
          <p:nvPr/>
        </p:nvSpPr>
        <p:spPr>
          <a:xfrm>
            <a:off x="1735235" y="1767007"/>
            <a:ext cx="9055094" cy="2185214"/>
          </a:xfrm>
          <a:prstGeom prst="rect">
            <a:avLst/>
          </a:prstGeom>
        </p:spPr>
        <p:txBody>
          <a:bodyPr wrap="square">
            <a:spAutoFit/>
          </a:bodyPr>
          <a:lstStyle/>
          <a:p>
            <a:r>
              <a:rPr lang="es-CL" sz="3400" dirty="0">
                <a:solidFill>
                  <a:srgbClr val="475156"/>
                </a:solidFill>
                <a:latin typeface="Quattrocento Sans"/>
              </a:rPr>
              <a:t>Se dispusieron sanciones de 1 a 60 Unidades Tributarias Mensuales (UTM), dependiendo del número de trabajadores de la empresa, a quienes no cumplieran ley. (DT)</a:t>
            </a:r>
            <a:endParaRPr lang="es-CL" sz="3400" dirty="0">
              <a:latin typeface="Quattrocento Sans"/>
            </a:endParaRPr>
          </a:p>
        </p:txBody>
      </p:sp>
      <p:sp>
        <p:nvSpPr>
          <p:cNvPr id="2" name="Rectángulo 1">
            <a:extLst>
              <a:ext uri="{FF2B5EF4-FFF2-40B4-BE49-F238E27FC236}">
                <a16:creationId xmlns:a16="http://schemas.microsoft.com/office/drawing/2014/main" id="{8F6FF71A-904E-4CD6-B01C-F12F633527EE}"/>
              </a:ext>
            </a:extLst>
          </p:cNvPr>
          <p:cNvSpPr/>
          <p:nvPr/>
        </p:nvSpPr>
        <p:spPr>
          <a:xfrm>
            <a:off x="2720980" y="4512144"/>
            <a:ext cx="8355026" cy="1569660"/>
          </a:xfrm>
          <a:prstGeom prst="rect">
            <a:avLst/>
          </a:prstGeom>
        </p:spPr>
        <p:txBody>
          <a:bodyPr wrap="square">
            <a:spAutoFit/>
          </a:bodyPr>
          <a:lstStyle/>
          <a:p>
            <a:pPr algn="just"/>
            <a:r>
              <a:rPr lang="es-ES_tradnl" sz="3200" dirty="0">
                <a:solidFill>
                  <a:srgbClr val="073763"/>
                </a:solidFill>
                <a:latin typeface="Quattrocento Sans"/>
                <a:ea typeface="Quattrocento Sans"/>
                <a:cs typeface="Quattrocento Sans"/>
                <a:sym typeface="Quattrocento Sans"/>
              </a:rPr>
              <a:t>El Banco Central y el INE, indican que los primeros 8 meses de vigencia, la productividad mejoró y se mantuvo entre un 4% y un 6%.</a:t>
            </a:r>
          </a:p>
        </p:txBody>
      </p:sp>
    </p:spTree>
    <p:extLst>
      <p:ext uri="{BB962C8B-B14F-4D97-AF65-F5344CB8AC3E}">
        <p14:creationId xmlns:p14="http://schemas.microsoft.com/office/powerpoint/2010/main" val="929908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0" name="Imagen 39" descr="Imagen que contiene imágenes prediseñadas&#10;&#10;Descripción generada automáticamente">
            <a:extLst>
              <a:ext uri="{FF2B5EF4-FFF2-40B4-BE49-F238E27FC236}">
                <a16:creationId xmlns:a16="http://schemas.microsoft.com/office/drawing/2014/main" id="{183D7E1B-8882-4B11-AFB8-10341CE66E0E}"/>
              </a:ext>
            </a:extLst>
          </p:cNvPr>
          <p:cNvPicPr>
            <a:picLocks noChangeAspect="1"/>
          </p:cNvPicPr>
          <p:nvPr/>
        </p:nvPicPr>
        <p:blipFill>
          <a:blip r:embed="rId3"/>
          <a:stretch>
            <a:fillRect/>
          </a:stretch>
        </p:blipFill>
        <p:spPr>
          <a:xfrm>
            <a:off x="3541145" y="2268010"/>
            <a:ext cx="6910938" cy="1851429"/>
          </a:xfrm>
          <a:prstGeom prst="rect">
            <a:avLst/>
          </a:prstGeom>
        </p:spPr>
      </p:pic>
      <p:sp>
        <p:nvSpPr>
          <p:cNvPr id="20" name="Google Shape;112;p21">
            <a:extLst>
              <a:ext uri="{FF2B5EF4-FFF2-40B4-BE49-F238E27FC236}">
                <a16:creationId xmlns:a16="http://schemas.microsoft.com/office/drawing/2014/main" id="{74E147A8-CD51-4469-8987-0D60D65202B1}"/>
              </a:ext>
            </a:extLst>
          </p:cNvPr>
          <p:cNvSpPr txBox="1">
            <a:spLocks/>
          </p:cNvSpPr>
          <p:nvPr/>
        </p:nvSpPr>
        <p:spPr>
          <a:xfrm>
            <a:off x="3050712" y="38427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40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2116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B61B43F0-1793-490D-AF55-792C5D2FC673}"/>
              </a:ext>
            </a:extLst>
          </p:cNvPr>
          <p:cNvPicPr>
            <a:picLocks noChangeAspect="1"/>
          </p:cNvPicPr>
          <p:nvPr/>
        </p:nvPicPr>
        <p:blipFill rotWithShape="1">
          <a:blip r:embed="rId3"/>
          <a:srcRect l="47257" t="33071" r="16928" b="17460"/>
          <a:stretch/>
        </p:blipFill>
        <p:spPr>
          <a:xfrm>
            <a:off x="2843113" y="1227254"/>
            <a:ext cx="6909593" cy="5365596"/>
          </a:xfrm>
          <a:prstGeom prst="rect">
            <a:avLst/>
          </a:prstGeom>
        </p:spPr>
      </p:pic>
      <p:sp>
        <p:nvSpPr>
          <p:cNvPr id="21" name="Google Shape;112;p21">
            <a:extLst>
              <a:ext uri="{FF2B5EF4-FFF2-40B4-BE49-F238E27FC236}">
                <a16:creationId xmlns:a16="http://schemas.microsoft.com/office/drawing/2014/main" id="{C8476916-C743-BE78-F536-3C10DF374B2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15105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1EFFA91D-F70F-4C5A-B40B-BAD565E3131F}"/>
              </a:ext>
            </a:extLst>
          </p:cNvPr>
          <p:cNvPicPr>
            <a:picLocks noChangeAspect="1"/>
          </p:cNvPicPr>
          <p:nvPr/>
        </p:nvPicPr>
        <p:blipFill rotWithShape="1">
          <a:blip r:embed="rId2"/>
          <a:srcRect l="12828" t="20741" r="18219" b="18519"/>
          <a:stretch/>
        </p:blipFill>
        <p:spPr>
          <a:xfrm>
            <a:off x="1731280" y="1246157"/>
            <a:ext cx="9495125" cy="4702629"/>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B20CA0CD-9E95-6791-C731-F45C66C9BBE7}"/>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28121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 name="Imagen 3">
            <a:extLst>
              <a:ext uri="{FF2B5EF4-FFF2-40B4-BE49-F238E27FC236}">
                <a16:creationId xmlns:a16="http://schemas.microsoft.com/office/drawing/2014/main" id="{40425448-6F87-46BC-8804-BE1EBDDD6C5C}"/>
              </a:ext>
            </a:extLst>
          </p:cNvPr>
          <p:cNvPicPr>
            <a:picLocks noChangeAspect="1"/>
          </p:cNvPicPr>
          <p:nvPr/>
        </p:nvPicPr>
        <p:blipFill rotWithShape="1">
          <a:blip r:embed="rId3">
            <a:clrChange>
              <a:clrFrom>
                <a:srgbClr val="E9DBE4"/>
              </a:clrFrom>
              <a:clrTo>
                <a:srgbClr val="E9DBE4">
                  <a:alpha val="0"/>
                </a:srgbClr>
              </a:clrTo>
            </a:clrChange>
          </a:blip>
          <a:srcRect l="23813" t="43349" r="27279" b="25331"/>
          <a:stretch/>
        </p:blipFill>
        <p:spPr>
          <a:xfrm>
            <a:off x="2432478" y="2195069"/>
            <a:ext cx="7624598" cy="2745195"/>
          </a:xfrm>
          <a:prstGeom prst="rect">
            <a:avLst/>
          </a:prstGeom>
        </p:spPr>
      </p:pic>
      <p:sp>
        <p:nvSpPr>
          <p:cNvPr id="21" name="Google Shape;112;p21">
            <a:extLst>
              <a:ext uri="{FF2B5EF4-FFF2-40B4-BE49-F238E27FC236}">
                <a16:creationId xmlns:a16="http://schemas.microsoft.com/office/drawing/2014/main" id="{456558DC-EE7E-E4B7-56D8-F036A8AF00D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29957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12A89B06-AA67-4455-A279-9C782231FA20}"/>
              </a:ext>
            </a:extLst>
          </p:cNvPr>
          <p:cNvPicPr>
            <a:picLocks noChangeAspect="1"/>
          </p:cNvPicPr>
          <p:nvPr/>
        </p:nvPicPr>
        <p:blipFill rotWithShape="1">
          <a:blip r:embed="rId3"/>
          <a:srcRect l="20271" t="25046" r="25702" b="15344"/>
          <a:stretch/>
        </p:blipFill>
        <p:spPr>
          <a:xfrm>
            <a:off x="2008047" y="1302822"/>
            <a:ext cx="8124578" cy="5039920"/>
          </a:xfrm>
          <a:prstGeom prst="rect">
            <a:avLst/>
          </a:prstGeom>
        </p:spPr>
      </p:pic>
      <p:sp>
        <p:nvSpPr>
          <p:cNvPr id="21" name="Google Shape;112;p21">
            <a:extLst>
              <a:ext uri="{FF2B5EF4-FFF2-40B4-BE49-F238E27FC236}">
                <a16:creationId xmlns:a16="http://schemas.microsoft.com/office/drawing/2014/main" id="{8ADCB40B-A507-8EE0-6101-A62B4F95A6AB}"/>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52037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A472DF80-38D5-4C1E-84EB-174C84CADC53}"/>
              </a:ext>
            </a:extLst>
          </p:cNvPr>
          <p:cNvPicPr>
            <a:picLocks noChangeAspect="1"/>
          </p:cNvPicPr>
          <p:nvPr/>
        </p:nvPicPr>
        <p:blipFill rotWithShape="1">
          <a:blip r:embed="rId3"/>
          <a:srcRect l="20670" t="22434" r="30432" b="13439"/>
          <a:stretch/>
        </p:blipFill>
        <p:spPr>
          <a:xfrm>
            <a:off x="2552924" y="1311788"/>
            <a:ext cx="7113996" cy="5245270"/>
          </a:xfrm>
          <a:prstGeom prst="rect">
            <a:avLst/>
          </a:prstGeom>
        </p:spPr>
      </p:pic>
      <p:sp>
        <p:nvSpPr>
          <p:cNvPr id="24" name="Google Shape;112;p21">
            <a:extLst>
              <a:ext uri="{FF2B5EF4-FFF2-40B4-BE49-F238E27FC236}">
                <a16:creationId xmlns:a16="http://schemas.microsoft.com/office/drawing/2014/main" id="{1C8C4AE6-A2C4-528E-6DF9-BCB46BD5E1FB}"/>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612394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EB4F293F-C52C-4292-974A-B7BEFB6FE70F}"/>
              </a:ext>
            </a:extLst>
          </p:cNvPr>
          <p:cNvPicPr>
            <a:picLocks noChangeAspect="1"/>
          </p:cNvPicPr>
          <p:nvPr/>
        </p:nvPicPr>
        <p:blipFill rotWithShape="1">
          <a:blip r:embed="rId3"/>
          <a:srcRect l="19987" t="20952" r="27940" b="21270"/>
          <a:stretch/>
        </p:blipFill>
        <p:spPr>
          <a:xfrm>
            <a:off x="2136123" y="1397901"/>
            <a:ext cx="7708191" cy="4808534"/>
          </a:xfrm>
          <a:prstGeom prst="rect">
            <a:avLst/>
          </a:prstGeom>
        </p:spPr>
      </p:pic>
      <p:sp>
        <p:nvSpPr>
          <p:cNvPr id="24" name="Google Shape;112;p21">
            <a:extLst>
              <a:ext uri="{FF2B5EF4-FFF2-40B4-BE49-F238E27FC236}">
                <a16:creationId xmlns:a16="http://schemas.microsoft.com/office/drawing/2014/main" id="{74F9AFA8-1EEA-8F2C-9BCE-2D158FA84F4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25473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3A9B0092-560D-489D-9F6F-FCA94228D927}"/>
              </a:ext>
            </a:extLst>
          </p:cNvPr>
          <p:cNvPicPr>
            <a:picLocks noChangeAspect="1"/>
          </p:cNvPicPr>
          <p:nvPr/>
        </p:nvPicPr>
        <p:blipFill rotWithShape="1">
          <a:blip r:embed="rId3"/>
          <a:srcRect l="20271" t="20106" r="28243" b="21905"/>
          <a:stretch/>
        </p:blipFill>
        <p:spPr>
          <a:xfrm>
            <a:off x="2263118" y="1368656"/>
            <a:ext cx="7416451" cy="4696422"/>
          </a:xfrm>
          <a:prstGeom prst="rect">
            <a:avLst/>
          </a:prstGeom>
        </p:spPr>
      </p:pic>
      <p:sp>
        <p:nvSpPr>
          <p:cNvPr id="24" name="Google Shape;112;p21">
            <a:extLst>
              <a:ext uri="{FF2B5EF4-FFF2-40B4-BE49-F238E27FC236}">
                <a16:creationId xmlns:a16="http://schemas.microsoft.com/office/drawing/2014/main" id="{E331B29D-BC42-E815-FD85-1C00B7A219F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12727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
        <p:nvSpPr>
          <p:cNvPr id="113" name="Google Shape;113;p21"/>
          <p:cNvSpPr txBox="1">
            <a:spLocks noGrp="1"/>
          </p:cNvSpPr>
          <p:nvPr>
            <p:ph type="body" idx="1"/>
          </p:nvPr>
        </p:nvSpPr>
        <p:spPr>
          <a:xfrm>
            <a:off x="2573325" y="1698895"/>
            <a:ext cx="7868151" cy="3354000"/>
          </a:xfrm>
          <a:prstGeom prst="rect">
            <a:avLst/>
          </a:prstGeom>
        </p:spPr>
        <p:txBody>
          <a:bodyPr spcFirstLastPara="1" wrap="square" lIns="91425" tIns="91425" rIns="91425" bIns="91425" anchor="t" anchorCtr="0">
            <a:noAutofit/>
          </a:bodyPr>
          <a:lstStyle/>
          <a:p>
            <a:pPr indent="-336550" algn="just">
              <a:buClr>
                <a:srgbClr val="073763"/>
              </a:buClr>
              <a:buSzPts val="1700"/>
              <a:buFont typeface="Quattrocento Sans"/>
              <a:buChar char="●"/>
            </a:pPr>
            <a:r>
              <a:rPr lang="es" sz="3600" dirty="0">
                <a:solidFill>
                  <a:srgbClr val="073763"/>
                </a:solidFill>
                <a:highlight>
                  <a:srgbClr val="FFFFFF"/>
                </a:highlight>
                <a:latin typeface="Quattrocento Sans"/>
                <a:ea typeface="Quattrocento Sans"/>
                <a:cs typeface="Quattrocento Sans"/>
                <a:sym typeface="Quattrocento Sans"/>
              </a:rPr>
              <a:t>Asegurar la aplicación del </a:t>
            </a:r>
            <a:r>
              <a:rPr lang="es" sz="3600" b="1" dirty="0">
                <a:solidFill>
                  <a:srgbClr val="073763"/>
                </a:solidFill>
                <a:highlight>
                  <a:srgbClr val="FFFFFF"/>
                </a:highlight>
                <a:latin typeface="Quattrocento Sans"/>
                <a:ea typeface="Quattrocento Sans"/>
                <a:cs typeface="Quattrocento Sans"/>
                <a:sym typeface="Quattrocento Sans"/>
              </a:rPr>
              <a:t>principio de la reducción progresiva de la duración normal del trabajo</a:t>
            </a:r>
            <a:r>
              <a:rPr lang="es" sz="3600" dirty="0">
                <a:solidFill>
                  <a:srgbClr val="073763"/>
                </a:solidFill>
                <a:highlight>
                  <a:srgbClr val="FFFFFF"/>
                </a:highlight>
                <a:latin typeface="Quattrocento Sans"/>
                <a:ea typeface="Quattrocento Sans"/>
                <a:cs typeface="Quattrocento Sans"/>
                <a:sym typeface="Quattrocento Sans"/>
              </a:rPr>
              <a:t>.</a:t>
            </a:r>
            <a:endParaRPr sz="3600" dirty="0">
              <a:solidFill>
                <a:srgbClr val="073763"/>
              </a:solidFill>
              <a:highlight>
                <a:srgbClr val="FFFFFF"/>
              </a:highlight>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highlight>
                <a:srgbClr val="FFFFFF"/>
              </a:highlight>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 sz="3600" b="1" dirty="0">
                <a:solidFill>
                  <a:srgbClr val="073763"/>
                </a:solidFill>
                <a:highlight>
                  <a:srgbClr val="FFFFFF"/>
                </a:highlight>
                <a:latin typeface="Quattrocento Sans"/>
                <a:ea typeface="Quattrocento Sans"/>
                <a:cs typeface="Quattrocento Sans"/>
                <a:sym typeface="Quattrocento Sans"/>
              </a:rPr>
              <a:t>Alcanzar la norma social de las 40 horas semanales</a:t>
            </a:r>
            <a:r>
              <a:rPr lang="es" sz="3600" b="1" dirty="0">
                <a:solidFill>
                  <a:srgbClr val="073763"/>
                </a:solidFill>
                <a:latin typeface="Quattrocento Sans"/>
                <a:ea typeface="Quattrocento Sans"/>
                <a:cs typeface="Quattrocento Sans"/>
                <a:sym typeface="Quattrocento Sans"/>
              </a:rPr>
              <a:t>,</a:t>
            </a:r>
            <a:r>
              <a:rPr lang="es" sz="3600" dirty="0">
                <a:solidFill>
                  <a:srgbClr val="073763"/>
                </a:solidFill>
                <a:latin typeface="Quattrocento Sans"/>
                <a:ea typeface="Quattrocento Sans"/>
                <a:cs typeface="Quattrocento Sans"/>
                <a:sym typeface="Quattrocento Sans"/>
              </a:rPr>
              <a:t> para todas y todos los trabajadores.</a:t>
            </a:r>
            <a:endParaRPr sz="3600" dirty="0">
              <a:solidFill>
                <a:srgbClr val="073763"/>
              </a:solidFill>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latin typeface="Quattrocento Sans"/>
              <a:ea typeface="Quattrocento Sans"/>
              <a:cs typeface="Quattrocento Sans"/>
              <a:sym typeface="Quattrocento Sans"/>
            </a:endParaRPr>
          </a:p>
          <a:p>
            <a:pPr marL="120650" indent="0" algn="just">
              <a:buClr>
                <a:srgbClr val="073763"/>
              </a:buClr>
              <a:buSzPts val="1700"/>
              <a:buNone/>
            </a:pPr>
            <a:endParaRPr sz="3600" dirty="0">
              <a:solidFill>
                <a:srgbClr val="073763"/>
              </a:solidFill>
              <a:latin typeface="Quattrocento Sans"/>
              <a:ea typeface="Quattrocento Sans"/>
              <a:cs typeface="Quattrocento Sans"/>
              <a:sym typeface="Quattrocento Sans"/>
            </a:endParaRPr>
          </a:p>
        </p:txBody>
      </p:sp>
      <p:grpSp>
        <p:nvGrpSpPr>
          <p:cNvPr id="23" name="Grupo 22">
            <a:extLst>
              <a:ext uri="{FF2B5EF4-FFF2-40B4-BE49-F238E27FC236}">
                <a16:creationId xmlns:a16="http://schemas.microsoft.com/office/drawing/2014/main" id="{89EEAD3A-2806-4397-858A-B2493E3AFB51}"/>
              </a:ext>
            </a:extLst>
          </p:cNvPr>
          <p:cNvGrpSpPr/>
          <p:nvPr/>
        </p:nvGrpSpPr>
        <p:grpSpPr>
          <a:xfrm flipH="1">
            <a:off x="-1474852" y="1804713"/>
            <a:ext cx="3240962" cy="3248574"/>
            <a:chOff x="-4392388" y="18432635"/>
            <a:chExt cx="11593288" cy="11612922"/>
          </a:xfrm>
        </p:grpSpPr>
        <p:sp>
          <p:nvSpPr>
            <p:cNvPr id="24" name="Elipse 23">
              <a:extLst>
                <a:ext uri="{FF2B5EF4-FFF2-40B4-BE49-F238E27FC236}">
                  <a16:creationId xmlns:a16="http://schemas.microsoft.com/office/drawing/2014/main" id="{7236525E-9072-4037-8412-7323BD705055}"/>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A66738B1-2A61-476C-841A-F3362BEC096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30CEB994-A9B2-4A12-9052-8C7668EFDB3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BD69B920-FB68-4396-86B7-24F9C0B6ACB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B7F1E2B2-AC4A-4673-8B15-7EA473088DF5}"/>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3D312494-406D-45CC-A3DD-47B9EA0374DF}"/>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28A9F7F4-E354-4350-87E9-3152F50F04F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866F85DC-908C-4083-AEA4-8746C5F9B482}"/>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20726A45-E6C8-456B-A076-B1DE123D8E7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6DC72519-08A1-4FF5-A58C-29035E2A037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F145705-8AD4-4ABE-8234-3F0A04A8502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DC4519B1-4604-4C62-80E7-B9652E4BB489}"/>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EBB41E9C-4D3D-4212-8311-F4F6214C72A8}"/>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253CAA24-0D41-468E-A4F0-873FE24415F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EE683F0B-630D-4532-AC54-1E11A64287E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E3B96299-87C1-4664-8DFF-B31F9FF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2BE2E504-8F63-49CF-9192-25C5C66D9D83}"/>
              </a:ext>
            </a:extLst>
          </p:cNvPr>
          <p:cNvPicPr>
            <a:picLocks noChangeAspect="1"/>
          </p:cNvPicPr>
          <p:nvPr/>
        </p:nvPicPr>
        <p:blipFill rotWithShape="1">
          <a:blip r:embed="rId3"/>
          <a:srcRect l="19845" t="22645" r="33943" b="13440"/>
          <a:stretch/>
        </p:blipFill>
        <p:spPr>
          <a:xfrm>
            <a:off x="2593184" y="1316438"/>
            <a:ext cx="6805608" cy="5292045"/>
          </a:xfrm>
          <a:prstGeom prst="rect">
            <a:avLst/>
          </a:prstGeom>
        </p:spPr>
      </p:pic>
      <p:sp>
        <p:nvSpPr>
          <p:cNvPr id="24" name="Google Shape;112;p21">
            <a:extLst>
              <a:ext uri="{FF2B5EF4-FFF2-40B4-BE49-F238E27FC236}">
                <a16:creationId xmlns:a16="http://schemas.microsoft.com/office/drawing/2014/main" id="{F49E7490-9C69-14FD-04FF-1D92CE7B09E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775212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CEE2FC5E-A18B-48EC-B6BB-1034FA32BBD3}"/>
              </a:ext>
            </a:extLst>
          </p:cNvPr>
          <p:cNvPicPr>
            <a:picLocks noChangeAspect="1"/>
          </p:cNvPicPr>
          <p:nvPr/>
        </p:nvPicPr>
        <p:blipFill rotWithShape="1">
          <a:blip r:embed="rId3"/>
          <a:srcRect l="21660" t="22434" r="25679" b="17037"/>
          <a:stretch/>
        </p:blipFill>
        <p:spPr>
          <a:xfrm>
            <a:off x="2089386" y="1280208"/>
            <a:ext cx="7946280" cy="5135105"/>
          </a:xfrm>
          <a:prstGeom prst="rect">
            <a:avLst/>
          </a:prstGeom>
        </p:spPr>
      </p:pic>
      <p:sp>
        <p:nvSpPr>
          <p:cNvPr id="24" name="Google Shape;112;p21">
            <a:extLst>
              <a:ext uri="{FF2B5EF4-FFF2-40B4-BE49-F238E27FC236}">
                <a16:creationId xmlns:a16="http://schemas.microsoft.com/office/drawing/2014/main" id="{DC892CFF-8D82-040E-1913-C27FC2451FB1}"/>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652765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FB0AB2C-96C4-4A1A-8959-626E7B9935A0}"/>
              </a:ext>
            </a:extLst>
          </p:cNvPr>
          <p:cNvPicPr>
            <a:picLocks noChangeAspect="1"/>
          </p:cNvPicPr>
          <p:nvPr/>
        </p:nvPicPr>
        <p:blipFill rotWithShape="1">
          <a:blip r:embed="rId3"/>
          <a:srcRect l="19988" t="22645" r="27767" b="21270"/>
          <a:stretch/>
        </p:blipFill>
        <p:spPr>
          <a:xfrm>
            <a:off x="2052620" y="1394715"/>
            <a:ext cx="8102179" cy="4889972"/>
          </a:xfrm>
          <a:prstGeom prst="rect">
            <a:avLst/>
          </a:prstGeom>
        </p:spPr>
      </p:pic>
      <p:sp>
        <p:nvSpPr>
          <p:cNvPr id="24" name="Google Shape;112;p21">
            <a:extLst>
              <a:ext uri="{FF2B5EF4-FFF2-40B4-BE49-F238E27FC236}">
                <a16:creationId xmlns:a16="http://schemas.microsoft.com/office/drawing/2014/main" id="{04BCFB5C-7101-61C2-5E18-E4AB44D78AE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531407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5B3F6396-5D21-4AB2-998E-6D77323C4D8B}"/>
              </a:ext>
            </a:extLst>
          </p:cNvPr>
          <p:cNvPicPr>
            <a:picLocks noChangeAspect="1"/>
          </p:cNvPicPr>
          <p:nvPr/>
        </p:nvPicPr>
        <p:blipFill rotWithShape="1">
          <a:blip r:embed="rId3"/>
          <a:srcRect l="19845" t="23280" r="28350" b="21481"/>
          <a:stretch/>
        </p:blipFill>
        <p:spPr>
          <a:xfrm>
            <a:off x="2367798" y="1461637"/>
            <a:ext cx="7803213" cy="4677906"/>
          </a:xfrm>
          <a:prstGeom prst="rect">
            <a:avLst/>
          </a:prstGeom>
        </p:spPr>
      </p:pic>
      <p:sp>
        <p:nvSpPr>
          <p:cNvPr id="24" name="Google Shape;112;p21">
            <a:extLst>
              <a:ext uri="{FF2B5EF4-FFF2-40B4-BE49-F238E27FC236}">
                <a16:creationId xmlns:a16="http://schemas.microsoft.com/office/drawing/2014/main" id="{3A466615-F2E7-A66F-9A46-91749D6B03A5}"/>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578049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9A0E31F2-9A9C-4DDD-B421-AFFFEABD17B1}"/>
              </a:ext>
            </a:extLst>
          </p:cNvPr>
          <p:cNvPicPr>
            <a:picLocks noChangeAspect="1"/>
          </p:cNvPicPr>
          <p:nvPr/>
        </p:nvPicPr>
        <p:blipFill rotWithShape="1">
          <a:blip r:embed="rId3"/>
          <a:srcRect l="20669" t="21799" r="28059" b="13439"/>
          <a:stretch/>
        </p:blipFill>
        <p:spPr>
          <a:xfrm>
            <a:off x="2276747" y="1234958"/>
            <a:ext cx="7494278" cy="5322100"/>
          </a:xfrm>
          <a:prstGeom prst="rect">
            <a:avLst/>
          </a:prstGeom>
        </p:spPr>
      </p:pic>
      <p:sp>
        <p:nvSpPr>
          <p:cNvPr id="24" name="Google Shape;112;p21">
            <a:extLst>
              <a:ext uri="{FF2B5EF4-FFF2-40B4-BE49-F238E27FC236}">
                <a16:creationId xmlns:a16="http://schemas.microsoft.com/office/drawing/2014/main" id="{E8AFD073-8C9F-66C6-37F1-07AFFBC4BA94}"/>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712185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6" name="Imagen 5">
            <a:extLst>
              <a:ext uri="{FF2B5EF4-FFF2-40B4-BE49-F238E27FC236}">
                <a16:creationId xmlns:a16="http://schemas.microsoft.com/office/drawing/2014/main" id="{36268C54-C146-45B2-B901-4C96AC7CB76A}"/>
              </a:ext>
            </a:extLst>
          </p:cNvPr>
          <p:cNvPicPr>
            <a:picLocks noChangeAspect="1"/>
          </p:cNvPicPr>
          <p:nvPr/>
        </p:nvPicPr>
        <p:blipFill rotWithShape="1">
          <a:blip r:embed="rId3"/>
          <a:srcRect t="24372" b="22402"/>
          <a:stretch/>
        </p:blipFill>
        <p:spPr>
          <a:xfrm>
            <a:off x="2347879" y="2583042"/>
            <a:ext cx="4716949" cy="2510624"/>
          </a:xfrm>
          <a:prstGeom prst="rect">
            <a:avLst/>
          </a:prstGeom>
        </p:spPr>
      </p:pic>
      <p:pic>
        <p:nvPicPr>
          <p:cNvPr id="8" name="Imagen 7" descr="Imagen que contiene imágenes prediseñadas&#10;&#10;Descripción generada automáticamente">
            <a:extLst>
              <a:ext uri="{FF2B5EF4-FFF2-40B4-BE49-F238E27FC236}">
                <a16:creationId xmlns:a16="http://schemas.microsoft.com/office/drawing/2014/main" id="{76B0B302-8A92-402B-8B7E-1819EB44871D}"/>
              </a:ext>
            </a:extLst>
          </p:cNvPr>
          <p:cNvPicPr>
            <a:picLocks noChangeAspect="1"/>
          </p:cNvPicPr>
          <p:nvPr/>
        </p:nvPicPr>
        <p:blipFill>
          <a:blip r:embed="rId4"/>
          <a:stretch>
            <a:fillRect/>
          </a:stretch>
        </p:blipFill>
        <p:spPr>
          <a:xfrm>
            <a:off x="7499214" y="2438582"/>
            <a:ext cx="4213854" cy="2381744"/>
          </a:xfrm>
          <a:prstGeom prst="rect">
            <a:avLst/>
          </a:prstGeom>
        </p:spPr>
      </p:pic>
      <p:sp>
        <p:nvSpPr>
          <p:cNvPr id="24" name="Google Shape;112;p21">
            <a:extLst>
              <a:ext uri="{FF2B5EF4-FFF2-40B4-BE49-F238E27FC236}">
                <a16:creationId xmlns:a16="http://schemas.microsoft.com/office/drawing/2014/main" id="{7BE7D765-F876-32C8-2356-525C54FBC0B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06927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6B548B85-4A6B-4E6F-A7AA-0B2D40B6E53F}"/>
              </a:ext>
            </a:extLst>
          </p:cNvPr>
          <p:cNvPicPr>
            <a:picLocks noChangeAspect="1"/>
          </p:cNvPicPr>
          <p:nvPr/>
        </p:nvPicPr>
        <p:blipFill rotWithShape="1">
          <a:blip r:embed="rId2"/>
          <a:srcRect l="22896" t="44658" r="24305" b="16401"/>
          <a:stretch/>
        </p:blipFill>
        <p:spPr>
          <a:xfrm>
            <a:off x="1916476" y="1630010"/>
            <a:ext cx="10105965" cy="3875314"/>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4" name="Google Shape;112;p21">
            <a:extLst>
              <a:ext uri="{FF2B5EF4-FFF2-40B4-BE49-F238E27FC236}">
                <a16:creationId xmlns:a16="http://schemas.microsoft.com/office/drawing/2014/main" id="{1584B56E-466E-D5DC-A69A-0855692665BC}"/>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576760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descr="Imagen que contiene imágenes prediseñadas&#10;&#10;Descripción generada automáticamente">
            <a:extLst>
              <a:ext uri="{FF2B5EF4-FFF2-40B4-BE49-F238E27FC236}">
                <a16:creationId xmlns:a16="http://schemas.microsoft.com/office/drawing/2014/main" id="{3783F5B4-AD8A-4C14-A80C-D8B432E408C4}"/>
              </a:ext>
            </a:extLst>
          </p:cNvPr>
          <p:cNvPicPr>
            <a:picLocks noChangeAspect="1"/>
          </p:cNvPicPr>
          <p:nvPr/>
        </p:nvPicPr>
        <p:blipFill>
          <a:blip r:embed="rId3"/>
          <a:stretch>
            <a:fillRect/>
          </a:stretch>
        </p:blipFill>
        <p:spPr>
          <a:xfrm>
            <a:off x="3541145" y="2268010"/>
            <a:ext cx="6910938" cy="1851429"/>
          </a:xfrm>
          <a:prstGeom prst="rect">
            <a:avLst/>
          </a:prstGeom>
        </p:spPr>
      </p:pic>
      <p:sp>
        <p:nvSpPr>
          <p:cNvPr id="40" name="Google Shape;112;p21">
            <a:extLst>
              <a:ext uri="{FF2B5EF4-FFF2-40B4-BE49-F238E27FC236}">
                <a16:creationId xmlns:a16="http://schemas.microsoft.com/office/drawing/2014/main" id="{F8DCDBF5-729B-463E-8651-FEDAA9CA3421}"/>
              </a:ext>
            </a:extLst>
          </p:cNvPr>
          <p:cNvSpPr txBox="1">
            <a:spLocks/>
          </p:cNvSpPr>
          <p:nvPr/>
        </p:nvSpPr>
        <p:spPr>
          <a:xfrm>
            <a:off x="5690395" y="280755"/>
            <a:ext cx="6909593" cy="831300"/>
          </a:xfrm>
          <a:prstGeom prst="rect">
            <a:avLst/>
          </a:prstGeom>
          <a:solidFill>
            <a:schemeClr val="accent6"/>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PERCEPCION CIUDADANA</a:t>
            </a:r>
          </a:p>
        </p:txBody>
      </p:sp>
      <p:sp>
        <p:nvSpPr>
          <p:cNvPr id="24" name="Google Shape;112;p21">
            <a:extLst>
              <a:ext uri="{FF2B5EF4-FFF2-40B4-BE49-F238E27FC236}">
                <a16:creationId xmlns:a16="http://schemas.microsoft.com/office/drawing/2014/main" id="{1A2667CB-93F9-7EB6-006B-C8043DAB0140}"/>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64391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BCF6936-116E-4F26-93B4-78916CD874D8}"/>
              </a:ext>
            </a:extLst>
          </p:cNvPr>
          <p:cNvPicPr>
            <a:picLocks noChangeAspect="1"/>
          </p:cNvPicPr>
          <p:nvPr/>
        </p:nvPicPr>
        <p:blipFill rotWithShape="1">
          <a:blip r:embed="rId3"/>
          <a:srcRect l="7285" t="24126" r="54507" b="20213"/>
          <a:stretch/>
        </p:blipFill>
        <p:spPr>
          <a:xfrm>
            <a:off x="2993741" y="1280774"/>
            <a:ext cx="6442207" cy="5276284"/>
          </a:xfrm>
          <a:prstGeom prst="rect">
            <a:avLst/>
          </a:prstGeom>
        </p:spPr>
      </p:pic>
      <p:sp>
        <p:nvSpPr>
          <p:cNvPr id="21" name="Google Shape;112;p21">
            <a:extLst>
              <a:ext uri="{FF2B5EF4-FFF2-40B4-BE49-F238E27FC236}">
                <a16:creationId xmlns:a16="http://schemas.microsoft.com/office/drawing/2014/main" id="{149E5920-D2C2-A184-D289-B5F6D41F09F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153953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9C590152-6348-4B51-B71A-BCCEDF758AC4}"/>
              </a:ext>
            </a:extLst>
          </p:cNvPr>
          <p:cNvPicPr>
            <a:picLocks noChangeAspect="1"/>
          </p:cNvPicPr>
          <p:nvPr/>
        </p:nvPicPr>
        <p:blipFill rotWithShape="1">
          <a:blip r:embed="rId3"/>
          <a:srcRect l="47613" t="23492" r="9613" b="18941"/>
          <a:stretch/>
        </p:blipFill>
        <p:spPr>
          <a:xfrm>
            <a:off x="2673476" y="1327475"/>
            <a:ext cx="7309094" cy="5530525"/>
          </a:xfrm>
          <a:prstGeom prst="rect">
            <a:avLst/>
          </a:prstGeom>
        </p:spPr>
      </p:pic>
      <p:sp>
        <p:nvSpPr>
          <p:cNvPr id="21" name="Google Shape;112;p21">
            <a:extLst>
              <a:ext uri="{FF2B5EF4-FFF2-40B4-BE49-F238E27FC236}">
                <a16:creationId xmlns:a16="http://schemas.microsoft.com/office/drawing/2014/main" id="{73CC742C-FB3E-2E0E-0AEF-654A9C58110D}"/>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22195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13" name="Google Shape;113;p21"/>
          <p:cNvSpPr txBox="1">
            <a:spLocks noGrp="1"/>
          </p:cNvSpPr>
          <p:nvPr>
            <p:ph type="body" idx="1"/>
          </p:nvPr>
        </p:nvSpPr>
        <p:spPr>
          <a:xfrm>
            <a:off x="1818371" y="806796"/>
            <a:ext cx="9114797" cy="6051204"/>
          </a:xfrm>
          <a:prstGeom prst="rect">
            <a:avLst/>
          </a:prstGeom>
        </p:spPr>
        <p:txBody>
          <a:bodyPr spcFirstLastPara="1" wrap="square" lIns="91425" tIns="91425" rIns="91425" bIns="91425" anchor="t" anchorCtr="0">
            <a:noAutofit/>
          </a:bodyPr>
          <a:lstStyle/>
          <a:p>
            <a:pPr marL="120650" indent="0" algn="just">
              <a:buClr>
                <a:srgbClr val="FFFFFF"/>
              </a:buClr>
              <a:buSzPts val="1700"/>
              <a:buNone/>
            </a:pPr>
            <a:endParaRPr sz="3400" dirty="0">
              <a:solidFill>
                <a:srgbClr val="FFFFFF"/>
              </a:solidFill>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Aplicar la norma de las 40 horas semanales, en forma tal que </a:t>
            </a:r>
            <a:r>
              <a:rPr lang="es" sz="3400" b="1" dirty="0">
                <a:solidFill>
                  <a:srgbClr val="073763"/>
                </a:solidFill>
                <a:latin typeface="Quattrocento Sans"/>
                <a:ea typeface="Quattrocento Sans"/>
                <a:cs typeface="Quattrocento Sans"/>
                <a:sym typeface="Quattrocento Sans"/>
              </a:rPr>
              <a:t>no implique una disminución remuneracional</a:t>
            </a:r>
            <a:r>
              <a:rPr lang="es" sz="3400" dirty="0">
                <a:solidFill>
                  <a:srgbClr val="073763"/>
                </a:solidFill>
                <a:latin typeface="Quattrocento Sans"/>
                <a:ea typeface="Quattrocento Sans"/>
                <a:cs typeface="Quattrocento Sans"/>
                <a:sym typeface="Quattrocento Sans"/>
              </a:rPr>
              <a:t>.</a:t>
            </a:r>
          </a:p>
          <a:p>
            <a:pPr indent="-336550" algn="just">
              <a:buClr>
                <a:srgbClr val="073763"/>
              </a:buClr>
              <a:buSzPts val="1700"/>
              <a:buFont typeface="Quattrocento Sans"/>
              <a:buChar char="●"/>
            </a:pPr>
            <a:endParaRPr lang="es" sz="3400" dirty="0">
              <a:solidFill>
                <a:srgbClr val="073763"/>
              </a:solidFill>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CL" sz="3400" b="1" dirty="0">
                <a:solidFill>
                  <a:srgbClr val="073763"/>
                </a:solidFill>
                <a:latin typeface="Quattrocento Sans"/>
                <a:ea typeface="Quattrocento Sans"/>
                <a:cs typeface="Quattrocento Sans"/>
                <a:sym typeface="Quattrocento Sans"/>
              </a:rPr>
              <a:t>Mejorar las condiciones laborales</a:t>
            </a:r>
            <a:r>
              <a:rPr lang="es-CL" sz="3400" dirty="0">
                <a:solidFill>
                  <a:srgbClr val="073763"/>
                </a:solidFill>
                <a:latin typeface="Quattrocento Sans"/>
                <a:ea typeface="Quattrocento Sans"/>
                <a:cs typeface="Quattrocento Sans"/>
                <a:sym typeface="Quattrocento Sans"/>
              </a:rPr>
              <a:t> de l-s trabajadores, considerando un </a:t>
            </a:r>
            <a:r>
              <a:rPr lang="es-CL" sz="3400" b="1" dirty="0">
                <a:solidFill>
                  <a:srgbClr val="073763"/>
                </a:solidFill>
                <a:latin typeface="Quattrocento Sans"/>
                <a:ea typeface="Quattrocento Sans"/>
                <a:cs typeface="Quattrocento Sans"/>
                <a:sym typeface="Quattrocento Sans"/>
              </a:rPr>
              <a:t>límite razonable de horas en el trabajo</a:t>
            </a:r>
            <a:r>
              <a:rPr lang="es-CL" sz="3400" dirty="0">
                <a:solidFill>
                  <a:srgbClr val="073763"/>
                </a:solidFill>
                <a:latin typeface="Quattrocento Sans"/>
                <a:ea typeface="Quattrocento Sans"/>
                <a:cs typeface="Quattrocento Sans"/>
                <a:sym typeface="Quattrocento Sans"/>
              </a:rPr>
              <a:t>, que contribuya a </a:t>
            </a:r>
            <a:r>
              <a:rPr lang="es-CL" sz="3400" b="1" dirty="0">
                <a:solidFill>
                  <a:srgbClr val="073763"/>
                </a:solidFill>
                <a:latin typeface="Quattrocento Sans"/>
                <a:ea typeface="Quattrocento Sans"/>
                <a:cs typeface="Quattrocento Sans"/>
                <a:sym typeface="Quattrocento Sans"/>
              </a:rPr>
              <a:t>mantener su salud </a:t>
            </a:r>
            <a:r>
              <a:rPr lang="es-CL" sz="3400" dirty="0">
                <a:solidFill>
                  <a:srgbClr val="073763"/>
                </a:solidFill>
                <a:latin typeface="Quattrocento Sans"/>
                <a:ea typeface="Quattrocento Sans"/>
                <a:cs typeface="Quattrocento Sans"/>
                <a:sym typeface="Quattrocento Sans"/>
              </a:rPr>
              <a:t>y, a la vez, </a:t>
            </a:r>
          </a:p>
          <a:p>
            <a:pPr marL="120650" indent="0" algn="just">
              <a:buClr>
                <a:srgbClr val="073763"/>
              </a:buClr>
              <a:buSzPts val="1700"/>
              <a:buNone/>
            </a:pPr>
            <a:r>
              <a:rPr lang="es-CL" sz="3400" dirty="0">
                <a:solidFill>
                  <a:srgbClr val="073763"/>
                </a:solidFill>
                <a:latin typeface="Quattrocento Sans"/>
                <a:ea typeface="Quattrocento Sans"/>
                <a:cs typeface="Quattrocento Sans"/>
                <a:sym typeface="Quattrocento Sans"/>
              </a:rPr>
              <a:t>   su capacidad productiva.</a:t>
            </a:r>
          </a:p>
          <a:p>
            <a:pPr indent="-336550" algn="just">
              <a:buClr>
                <a:srgbClr val="073763"/>
              </a:buClr>
              <a:buSzPts val="1700"/>
              <a:buFont typeface="Quattrocento Sans"/>
              <a:buChar char="●"/>
            </a:pPr>
            <a:endParaRPr sz="3400" dirty="0">
              <a:solidFill>
                <a:srgbClr val="073763"/>
              </a:solidFill>
              <a:latin typeface="Quattrocento Sans"/>
              <a:ea typeface="Quattrocento Sans"/>
              <a:cs typeface="Quattrocento Sans"/>
              <a:sym typeface="Quattrocento Sans"/>
            </a:endParaRPr>
          </a:p>
        </p:txBody>
      </p:sp>
      <p:grpSp>
        <p:nvGrpSpPr>
          <p:cNvPr id="21" name="Grupo 20">
            <a:extLst>
              <a:ext uri="{FF2B5EF4-FFF2-40B4-BE49-F238E27FC236}">
                <a16:creationId xmlns:a16="http://schemas.microsoft.com/office/drawing/2014/main" id="{4D0726B1-CC4F-4884-961F-66EE6FB31050}"/>
              </a:ext>
            </a:extLst>
          </p:cNvPr>
          <p:cNvGrpSpPr/>
          <p:nvPr/>
        </p:nvGrpSpPr>
        <p:grpSpPr>
          <a:xfrm flipH="1">
            <a:off x="-1474852" y="1804713"/>
            <a:ext cx="3240962" cy="3248574"/>
            <a:chOff x="-4392388" y="18432635"/>
            <a:chExt cx="11593288" cy="11612922"/>
          </a:xfrm>
        </p:grpSpPr>
        <p:sp>
          <p:nvSpPr>
            <p:cNvPr id="22" name="Elipse 21">
              <a:extLst>
                <a:ext uri="{FF2B5EF4-FFF2-40B4-BE49-F238E27FC236}">
                  <a16:creationId xmlns:a16="http://schemas.microsoft.com/office/drawing/2014/main" id="{D3FAC4E9-09FC-4D0C-B6BE-02F9EEAEB82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9660CD1F-6906-4B0F-B625-7D3E5617B062}"/>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72FD87DB-5831-4C7C-9C66-BCC1A80F9F9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Rectángulo: esquinas redondeadas 24">
              <a:extLst>
                <a:ext uri="{FF2B5EF4-FFF2-40B4-BE49-F238E27FC236}">
                  <a16:creationId xmlns:a16="http://schemas.microsoft.com/office/drawing/2014/main" id="{B55F0D5D-9838-460D-B20A-406731F9B4E1}"/>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Elipse 25">
              <a:extLst>
                <a:ext uri="{FF2B5EF4-FFF2-40B4-BE49-F238E27FC236}">
                  <a16:creationId xmlns:a16="http://schemas.microsoft.com/office/drawing/2014/main" id="{4B07B274-E871-403E-AEEF-14B6606C9B4F}"/>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7" name="Grupo 26">
              <a:extLst>
                <a:ext uri="{FF2B5EF4-FFF2-40B4-BE49-F238E27FC236}">
                  <a16:creationId xmlns:a16="http://schemas.microsoft.com/office/drawing/2014/main" id="{C1183333-8787-457A-B412-A198759DC08E}"/>
                </a:ext>
              </a:extLst>
            </p:cNvPr>
            <p:cNvGrpSpPr/>
            <p:nvPr/>
          </p:nvGrpSpPr>
          <p:grpSpPr>
            <a:xfrm>
              <a:off x="-3528292" y="19106527"/>
              <a:ext cx="9937104" cy="5431744"/>
              <a:chOff x="-3528292" y="19106527"/>
              <a:chExt cx="9937104" cy="5431744"/>
            </a:xfrm>
          </p:grpSpPr>
          <p:sp>
            <p:nvSpPr>
              <p:cNvPr id="32" name="Elipse 31">
                <a:extLst>
                  <a:ext uri="{FF2B5EF4-FFF2-40B4-BE49-F238E27FC236}">
                    <a16:creationId xmlns:a16="http://schemas.microsoft.com/office/drawing/2014/main" id="{4277FCB3-57CE-4C50-A0A9-0A363EC7D3A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69A7C47B-BDCE-4B9F-8429-1F2BE45671F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92E2FD8F-2203-45EB-91FF-F554CDDC73D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9BD7FCE-62D8-4AD4-AF47-E6FA94BAD19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DA4A2B65-EDBD-4B28-8E29-1CDC10032AE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8" name="Grupo 27">
              <a:extLst>
                <a:ext uri="{FF2B5EF4-FFF2-40B4-BE49-F238E27FC236}">
                  <a16:creationId xmlns:a16="http://schemas.microsoft.com/office/drawing/2014/main" id="{82BCB962-7657-434F-AA99-7AF1122EC0D1}"/>
                </a:ext>
              </a:extLst>
            </p:cNvPr>
            <p:cNvGrpSpPr/>
            <p:nvPr/>
          </p:nvGrpSpPr>
          <p:grpSpPr>
            <a:xfrm rot="10800000">
              <a:off x="-2203510" y="27327935"/>
              <a:ext cx="7378547" cy="2081060"/>
              <a:chOff x="-2294517" y="19106527"/>
              <a:chExt cx="7378547" cy="2081060"/>
            </a:xfrm>
          </p:grpSpPr>
          <p:sp>
            <p:nvSpPr>
              <p:cNvPr id="29" name="Elipse 28">
                <a:extLst>
                  <a:ext uri="{FF2B5EF4-FFF2-40B4-BE49-F238E27FC236}">
                    <a16:creationId xmlns:a16="http://schemas.microsoft.com/office/drawing/2014/main" id="{8ABD07AC-4087-428A-A677-DD2412B4F2B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9A51F568-3B78-49B3-BA23-8E7CEFC8E96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E64F600-6079-4745-AF98-8B54E4563B1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7" name="Imagen 36">
            <a:extLst>
              <a:ext uri="{FF2B5EF4-FFF2-40B4-BE49-F238E27FC236}">
                <a16:creationId xmlns:a16="http://schemas.microsoft.com/office/drawing/2014/main" id="{AEF6B787-4445-4F7C-AD47-8454A68F9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38" name="Google Shape;112;p21">
            <a:extLst>
              <a:ext uri="{FF2B5EF4-FFF2-40B4-BE49-F238E27FC236}">
                <a16:creationId xmlns:a16="http://schemas.microsoft.com/office/drawing/2014/main" id="{891BD88F-AF0D-4314-AF26-596EABD84662}"/>
              </a:ext>
            </a:extLst>
          </p:cNvPr>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9586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 name="Imagen 3">
            <a:extLst>
              <a:ext uri="{FF2B5EF4-FFF2-40B4-BE49-F238E27FC236}">
                <a16:creationId xmlns:a16="http://schemas.microsoft.com/office/drawing/2014/main" id="{7D8A539E-AD0A-4575-BA14-1E3E90FF453E}"/>
              </a:ext>
            </a:extLst>
          </p:cNvPr>
          <p:cNvPicPr>
            <a:picLocks noChangeAspect="1"/>
          </p:cNvPicPr>
          <p:nvPr/>
        </p:nvPicPr>
        <p:blipFill>
          <a:blip r:embed="rId3"/>
          <a:stretch>
            <a:fillRect/>
          </a:stretch>
        </p:blipFill>
        <p:spPr>
          <a:xfrm>
            <a:off x="2914980" y="2051552"/>
            <a:ext cx="7090794" cy="2608399"/>
          </a:xfrm>
          <a:prstGeom prst="rect">
            <a:avLst/>
          </a:prstGeom>
        </p:spPr>
      </p:pic>
      <p:sp>
        <p:nvSpPr>
          <p:cNvPr id="21" name="Google Shape;112;p21">
            <a:extLst>
              <a:ext uri="{FF2B5EF4-FFF2-40B4-BE49-F238E27FC236}">
                <a16:creationId xmlns:a16="http://schemas.microsoft.com/office/drawing/2014/main" id="{4ACB9F2E-0A68-1BA2-7586-A5CC9D5A7C8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428446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09BB0A9F-9A39-4A3C-9A0E-AAFEF28A6220}"/>
              </a:ext>
            </a:extLst>
          </p:cNvPr>
          <p:cNvPicPr>
            <a:picLocks noChangeAspect="1"/>
          </p:cNvPicPr>
          <p:nvPr/>
        </p:nvPicPr>
        <p:blipFill rotWithShape="1">
          <a:blip r:embed="rId2"/>
          <a:srcRect l="2601" t="41067" r="62861" b="7232"/>
          <a:stretch/>
        </p:blipFill>
        <p:spPr>
          <a:xfrm>
            <a:off x="3489613" y="2268010"/>
            <a:ext cx="5197330" cy="4374116"/>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4" name="Imagen 23">
            <a:extLst>
              <a:ext uri="{FF2B5EF4-FFF2-40B4-BE49-F238E27FC236}">
                <a16:creationId xmlns:a16="http://schemas.microsoft.com/office/drawing/2014/main" id="{46BB41FE-59D0-46FF-9C20-535137C0B2D3}"/>
              </a:ext>
            </a:extLst>
          </p:cNvPr>
          <p:cNvPicPr>
            <a:picLocks noChangeAspect="1"/>
          </p:cNvPicPr>
          <p:nvPr/>
        </p:nvPicPr>
        <p:blipFill rotWithShape="1">
          <a:blip r:embed="rId2"/>
          <a:srcRect l="2601" t="16454" r="30733" b="64556"/>
          <a:stretch/>
        </p:blipFill>
        <p:spPr>
          <a:xfrm>
            <a:off x="1682219" y="1112870"/>
            <a:ext cx="8807087" cy="1410456"/>
          </a:xfrm>
          <a:prstGeom prst="rect">
            <a:avLst/>
          </a:prstGeom>
        </p:spPr>
      </p:pic>
      <p:sp>
        <p:nvSpPr>
          <p:cNvPr id="41" name="Google Shape;112;p21">
            <a:extLst>
              <a:ext uri="{FF2B5EF4-FFF2-40B4-BE49-F238E27FC236}">
                <a16:creationId xmlns:a16="http://schemas.microsoft.com/office/drawing/2014/main" id="{CA612FF3-CB59-EA4E-1A6F-FEBFD338F2D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03183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09BB0A9F-9A39-4A3C-9A0E-AAFEF28A6220}"/>
              </a:ext>
            </a:extLst>
          </p:cNvPr>
          <p:cNvPicPr>
            <a:picLocks noChangeAspect="1"/>
          </p:cNvPicPr>
          <p:nvPr/>
        </p:nvPicPr>
        <p:blipFill rotWithShape="1">
          <a:blip r:embed="rId3"/>
          <a:srcRect l="37140" t="37020" r="4790" b="7232"/>
          <a:stretch/>
        </p:blipFill>
        <p:spPr>
          <a:xfrm>
            <a:off x="1906685" y="1293550"/>
            <a:ext cx="8935485" cy="4822957"/>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98284ABF-F9EB-423A-6968-D5126022EF0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86742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AC614585-D1D2-4A03-925F-B8BA704AADB0}"/>
              </a:ext>
            </a:extLst>
          </p:cNvPr>
          <p:cNvPicPr>
            <a:picLocks noChangeAspect="1"/>
          </p:cNvPicPr>
          <p:nvPr/>
        </p:nvPicPr>
        <p:blipFill rotWithShape="1">
          <a:blip r:embed="rId3"/>
          <a:srcRect l="3362" t="16216" r="8479" b="10715"/>
          <a:stretch/>
        </p:blipFill>
        <p:spPr>
          <a:xfrm>
            <a:off x="1846606" y="1080945"/>
            <a:ext cx="9138516" cy="4258498"/>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B9EA86FB-080C-81EA-04EB-2107041537FF}"/>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8913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726BBAF8-45F1-4482-AFAE-62156F362468}"/>
              </a:ext>
            </a:extLst>
          </p:cNvPr>
          <p:cNvPicPr>
            <a:picLocks noChangeAspect="1"/>
          </p:cNvPicPr>
          <p:nvPr/>
        </p:nvPicPr>
        <p:blipFill rotWithShape="1">
          <a:blip r:embed="rId4"/>
          <a:srcRect l="12501" t="35451" r="52377" b="10449"/>
          <a:stretch/>
        </p:blipFill>
        <p:spPr>
          <a:xfrm>
            <a:off x="3922048" y="1685877"/>
            <a:ext cx="5592577" cy="4843201"/>
          </a:xfrm>
          <a:prstGeom prst="rect">
            <a:avLst/>
          </a:prstGeom>
        </p:spPr>
      </p:pic>
      <p:pic>
        <p:nvPicPr>
          <p:cNvPr id="24" name="Imagen 23">
            <a:extLst>
              <a:ext uri="{FF2B5EF4-FFF2-40B4-BE49-F238E27FC236}">
                <a16:creationId xmlns:a16="http://schemas.microsoft.com/office/drawing/2014/main" id="{C331F638-E36F-447C-B441-8A90B05460C8}"/>
              </a:ext>
            </a:extLst>
          </p:cNvPr>
          <p:cNvPicPr>
            <a:picLocks noChangeAspect="1"/>
          </p:cNvPicPr>
          <p:nvPr/>
        </p:nvPicPr>
        <p:blipFill rotWithShape="1">
          <a:blip r:embed="rId4"/>
          <a:srcRect l="8023" t="16893" r="12227" b="70985"/>
          <a:stretch/>
        </p:blipFill>
        <p:spPr>
          <a:xfrm>
            <a:off x="1371662" y="912983"/>
            <a:ext cx="10842109" cy="926520"/>
          </a:xfrm>
          <a:prstGeom prst="rect">
            <a:avLst/>
          </a:prstGeom>
        </p:spPr>
      </p:pic>
      <p:sp>
        <p:nvSpPr>
          <p:cNvPr id="41" name="Google Shape;112;p21">
            <a:extLst>
              <a:ext uri="{FF2B5EF4-FFF2-40B4-BE49-F238E27FC236}">
                <a16:creationId xmlns:a16="http://schemas.microsoft.com/office/drawing/2014/main" id="{2B051AB7-AA2F-F312-80C7-188AE3E5389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636048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a:extLst>
              <a:ext uri="{FF2B5EF4-FFF2-40B4-BE49-F238E27FC236}">
                <a16:creationId xmlns:a16="http://schemas.microsoft.com/office/drawing/2014/main" id="{DD9EF848-0EF5-4A7F-AE7B-03BD4EB0143B}"/>
              </a:ext>
            </a:extLst>
          </p:cNvPr>
          <p:cNvPicPr>
            <a:picLocks noChangeAspect="1"/>
          </p:cNvPicPr>
          <p:nvPr/>
        </p:nvPicPr>
        <p:blipFill rotWithShape="1">
          <a:blip r:embed="rId4"/>
          <a:srcRect l="53370" t="33071" r="15172" b="12444"/>
          <a:stretch/>
        </p:blipFill>
        <p:spPr>
          <a:xfrm>
            <a:off x="4022428" y="2061623"/>
            <a:ext cx="4518267" cy="4399798"/>
          </a:xfrm>
          <a:prstGeom prst="rect">
            <a:avLst/>
          </a:prstGeom>
        </p:spPr>
      </p:pic>
      <p:pic>
        <p:nvPicPr>
          <p:cNvPr id="42" name="Imagen 41">
            <a:extLst>
              <a:ext uri="{FF2B5EF4-FFF2-40B4-BE49-F238E27FC236}">
                <a16:creationId xmlns:a16="http://schemas.microsoft.com/office/drawing/2014/main" id="{07E28589-9EE8-44D0-920A-AC5C3B231FAC}"/>
              </a:ext>
            </a:extLst>
          </p:cNvPr>
          <p:cNvPicPr>
            <a:picLocks noChangeAspect="1"/>
          </p:cNvPicPr>
          <p:nvPr/>
        </p:nvPicPr>
        <p:blipFill rotWithShape="1">
          <a:blip r:embed="rId4"/>
          <a:srcRect l="7404" t="18333" r="13690" b="76835"/>
          <a:stretch/>
        </p:blipFill>
        <p:spPr>
          <a:xfrm>
            <a:off x="1758468" y="1215032"/>
            <a:ext cx="9624837" cy="331356"/>
          </a:xfrm>
          <a:prstGeom prst="rect">
            <a:avLst/>
          </a:prstGeom>
        </p:spPr>
      </p:pic>
      <p:pic>
        <p:nvPicPr>
          <p:cNvPr id="43" name="Imagen 42">
            <a:extLst>
              <a:ext uri="{FF2B5EF4-FFF2-40B4-BE49-F238E27FC236}">
                <a16:creationId xmlns:a16="http://schemas.microsoft.com/office/drawing/2014/main" id="{82C62A1B-9AA3-4151-B288-71EEE6F0FCEB}"/>
              </a:ext>
            </a:extLst>
          </p:cNvPr>
          <p:cNvPicPr>
            <a:picLocks noChangeAspect="1"/>
          </p:cNvPicPr>
          <p:nvPr/>
        </p:nvPicPr>
        <p:blipFill rotWithShape="1">
          <a:blip r:embed="rId4"/>
          <a:srcRect l="7404" t="28644" r="13690" b="64549"/>
          <a:stretch/>
        </p:blipFill>
        <p:spPr>
          <a:xfrm>
            <a:off x="1706054" y="1660080"/>
            <a:ext cx="10316387" cy="500353"/>
          </a:xfrm>
          <a:prstGeom prst="rect">
            <a:avLst/>
          </a:prstGeom>
        </p:spPr>
      </p:pic>
    </p:spTree>
    <p:extLst>
      <p:ext uri="{BB962C8B-B14F-4D97-AF65-F5344CB8AC3E}">
        <p14:creationId xmlns:p14="http://schemas.microsoft.com/office/powerpoint/2010/main" val="2410404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2" name="Imagen 41">
            <a:extLst>
              <a:ext uri="{FF2B5EF4-FFF2-40B4-BE49-F238E27FC236}">
                <a16:creationId xmlns:a16="http://schemas.microsoft.com/office/drawing/2014/main" id="{9F74790D-F716-4F72-9131-C5877A771853}"/>
              </a:ext>
            </a:extLst>
          </p:cNvPr>
          <p:cNvPicPr>
            <a:picLocks noChangeAspect="1"/>
          </p:cNvPicPr>
          <p:nvPr/>
        </p:nvPicPr>
        <p:blipFill rotWithShape="1">
          <a:blip r:embed="rId4"/>
          <a:srcRect l="7814" t="20714" r="12094" b="68731"/>
          <a:stretch/>
        </p:blipFill>
        <p:spPr>
          <a:xfrm>
            <a:off x="1524547" y="1269369"/>
            <a:ext cx="11219734" cy="831299"/>
          </a:xfrm>
          <a:prstGeom prst="rect">
            <a:avLst/>
          </a:prstGeom>
        </p:spPr>
      </p:pic>
      <p:pic>
        <p:nvPicPr>
          <p:cNvPr id="3" name="Imagen 2">
            <a:extLst>
              <a:ext uri="{FF2B5EF4-FFF2-40B4-BE49-F238E27FC236}">
                <a16:creationId xmlns:a16="http://schemas.microsoft.com/office/drawing/2014/main" id="{2B683CDE-2730-4534-9ABB-A150BC3E6B7E}"/>
              </a:ext>
            </a:extLst>
          </p:cNvPr>
          <p:cNvPicPr>
            <a:picLocks noChangeAspect="1"/>
          </p:cNvPicPr>
          <p:nvPr/>
        </p:nvPicPr>
        <p:blipFill rotWithShape="1">
          <a:blip r:embed="rId4"/>
          <a:srcRect l="7569" t="37553" r="61355" b="10714"/>
          <a:stretch/>
        </p:blipFill>
        <p:spPr>
          <a:xfrm>
            <a:off x="3477403" y="1993226"/>
            <a:ext cx="5088759" cy="4762841"/>
          </a:xfrm>
          <a:prstGeom prst="rect">
            <a:avLst/>
          </a:prstGeom>
        </p:spPr>
      </p:pic>
      <p:sp>
        <p:nvSpPr>
          <p:cNvPr id="24" name="Google Shape;112;p21">
            <a:extLst>
              <a:ext uri="{FF2B5EF4-FFF2-40B4-BE49-F238E27FC236}">
                <a16:creationId xmlns:a16="http://schemas.microsoft.com/office/drawing/2014/main" id="{D4678836-0E40-F921-A474-43E16F8E60AD}"/>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244677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2B683CDE-2730-4534-9ABB-A150BC3E6B7E}"/>
              </a:ext>
            </a:extLst>
          </p:cNvPr>
          <p:cNvPicPr>
            <a:picLocks noChangeAspect="1"/>
          </p:cNvPicPr>
          <p:nvPr/>
        </p:nvPicPr>
        <p:blipFill rotWithShape="1">
          <a:blip r:embed="rId3"/>
          <a:srcRect l="40367" t="37869" r="9613" b="14762"/>
          <a:stretch/>
        </p:blipFill>
        <p:spPr>
          <a:xfrm>
            <a:off x="1977138" y="2107420"/>
            <a:ext cx="8466912" cy="4508083"/>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4" name="Imagen 23">
            <a:extLst>
              <a:ext uri="{FF2B5EF4-FFF2-40B4-BE49-F238E27FC236}">
                <a16:creationId xmlns:a16="http://schemas.microsoft.com/office/drawing/2014/main" id="{DE1A46E0-D295-4E68-8FF3-80BD0DED005B}"/>
              </a:ext>
            </a:extLst>
          </p:cNvPr>
          <p:cNvPicPr>
            <a:picLocks noChangeAspect="1"/>
          </p:cNvPicPr>
          <p:nvPr/>
        </p:nvPicPr>
        <p:blipFill rotWithShape="1">
          <a:blip r:embed="rId3"/>
          <a:srcRect l="7814" t="20714" r="12094" b="73842"/>
          <a:stretch/>
        </p:blipFill>
        <p:spPr>
          <a:xfrm>
            <a:off x="1524547" y="1269369"/>
            <a:ext cx="11219734" cy="428799"/>
          </a:xfrm>
          <a:prstGeom prst="rect">
            <a:avLst/>
          </a:prstGeom>
        </p:spPr>
      </p:pic>
      <p:pic>
        <p:nvPicPr>
          <p:cNvPr id="42" name="Imagen 41">
            <a:extLst>
              <a:ext uri="{FF2B5EF4-FFF2-40B4-BE49-F238E27FC236}">
                <a16:creationId xmlns:a16="http://schemas.microsoft.com/office/drawing/2014/main" id="{71478486-2431-47A9-B997-F095D3EC6197}"/>
              </a:ext>
            </a:extLst>
          </p:cNvPr>
          <p:cNvPicPr>
            <a:picLocks noChangeAspect="1"/>
          </p:cNvPicPr>
          <p:nvPr/>
        </p:nvPicPr>
        <p:blipFill rotWithShape="1">
          <a:blip r:embed="rId3"/>
          <a:srcRect l="7814" t="30847" r="12094" b="61876"/>
          <a:stretch/>
        </p:blipFill>
        <p:spPr>
          <a:xfrm>
            <a:off x="1524547" y="1698168"/>
            <a:ext cx="11075441" cy="573113"/>
          </a:xfrm>
          <a:prstGeom prst="rect">
            <a:avLst/>
          </a:prstGeom>
        </p:spPr>
      </p:pic>
      <p:sp>
        <p:nvSpPr>
          <p:cNvPr id="41" name="Google Shape;112;p21">
            <a:extLst>
              <a:ext uri="{FF2B5EF4-FFF2-40B4-BE49-F238E27FC236}">
                <a16:creationId xmlns:a16="http://schemas.microsoft.com/office/drawing/2014/main" id="{C983B748-5625-A64A-8F67-3F818DE817BC}"/>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915097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D85B4BD-D7ED-4CB8-8A7F-B08B7CE4D3BE}"/>
              </a:ext>
            </a:extLst>
          </p:cNvPr>
          <p:cNvPicPr>
            <a:picLocks noChangeAspect="1"/>
          </p:cNvPicPr>
          <p:nvPr/>
        </p:nvPicPr>
        <p:blipFill rotWithShape="1">
          <a:blip r:embed="rId4"/>
          <a:srcRect l="18118" t="75076" r="53960" b="13809"/>
          <a:stretch/>
        </p:blipFill>
        <p:spPr>
          <a:xfrm>
            <a:off x="6711630" y="3620012"/>
            <a:ext cx="5666228" cy="1268155"/>
          </a:xfrm>
          <a:prstGeom prst="rect">
            <a:avLst/>
          </a:prstGeom>
        </p:spPr>
      </p:pic>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3" name="Imagen 42">
            <a:extLst>
              <a:ext uri="{FF2B5EF4-FFF2-40B4-BE49-F238E27FC236}">
                <a16:creationId xmlns:a16="http://schemas.microsoft.com/office/drawing/2014/main" id="{71EB04FF-10E7-48C5-BF9A-8A6C96041940}"/>
              </a:ext>
            </a:extLst>
          </p:cNvPr>
          <p:cNvPicPr>
            <a:picLocks noChangeAspect="1"/>
          </p:cNvPicPr>
          <p:nvPr/>
        </p:nvPicPr>
        <p:blipFill rotWithShape="1">
          <a:blip r:embed="rId4"/>
          <a:srcRect l="22838" t="35558" r="59377" b="54687"/>
          <a:stretch/>
        </p:blipFill>
        <p:spPr>
          <a:xfrm>
            <a:off x="7490368" y="2477693"/>
            <a:ext cx="3609141" cy="1113032"/>
          </a:xfrm>
          <a:prstGeom prst="rect">
            <a:avLst/>
          </a:prstGeom>
        </p:spPr>
      </p:pic>
      <p:pic>
        <p:nvPicPr>
          <p:cNvPr id="44" name="Imagen 43">
            <a:extLst>
              <a:ext uri="{FF2B5EF4-FFF2-40B4-BE49-F238E27FC236}">
                <a16:creationId xmlns:a16="http://schemas.microsoft.com/office/drawing/2014/main" id="{3439BB7A-B7F5-4099-8936-357516D96375}"/>
              </a:ext>
            </a:extLst>
          </p:cNvPr>
          <p:cNvPicPr>
            <a:picLocks noChangeAspect="1"/>
          </p:cNvPicPr>
          <p:nvPr/>
        </p:nvPicPr>
        <p:blipFill rotWithShape="1">
          <a:blip r:embed="rId4"/>
          <a:srcRect l="23488" t="45755" r="59809" b="25772"/>
          <a:stretch/>
        </p:blipFill>
        <p:spPr>
          <a:xfrm>
            <a:off x="1946398" y="2419118"/>
            <a:ext cx="4483148" cy="4296589"/>
          </a:xfrm>
          <a:prstGeom prst="rect">
            <a:avLst/>
          </a:prstGeom>
        </p:spPr>
      </p:pic>
      <p:pic>
        <p:nvPicPr>
          <p:cNvPr id="45" name="Imagen 44">
            <a:extLst>
              <a:ext uri="{FF2B5EF4-FFF2-40B4-BE49-F238E27FC236}">
                <a16:creationId xmlns:a16="http://schemas.microsoft.com/office/drawing/2014/main" id="{8D431FE7-5FAC-4877-AAFB-D2BB14CE4F83}"/>
              </a:ext>
            </a:extLst>
          </p:cNvPr>
          <p:cNvPicPr>
            <a:picLocks noChangeAspect="1"/>
          </p:cNvPicPr>
          <p:nvPr/>
        </p:nvPicPr>
        <p:blipFill rotWithShape="1">
          <a:blip r:embed="rId4"/>
          <a:srcRect l="12003" t="20238" r="38331" b="68847"/>
          <a:stretch/>
        </p:blipFill>
        <p:spPr>
          <a:xfrm>
            <a:off x="1766110" y="1244669"/>
            <a:ext cx="10072104" cy="1113032"/>
          </a:xfrm>
          <a:prstGeom prst="rect">
            <a:avLst/>
          </a:prstGeom>
        </p:spPr>
      </p:pic>
      <p:sp>
        <p:nvSpPr>
          <p:cNvPr id="24" name="Google Shape;112;p21">
            <a:extLst>
              <a:ext uri="{FF2B5EF4-FFF2-40B4-BE49-F238E27FC236}">
                <a16:creationId xmlns:a16="http://schemas.microsoft.com/office/drawing/2014/main" id="{F3AFCA9C-ADAC-5723-6C40-8507B0848907}"/>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168932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41" name="CuadroTexto 40">
            <a:extLst>
              <a:ext uri="{FF2B5EF4-FFF2-40B4-BE49-F238E27FC236}">
                <a16:creationId xmlns:a16="http://schemas.microsoft.com/office/drawing/2014/main" id="{DAEAA6E5-35B8-4983-A9F2-17DE17C5B9E6}"/>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D85B4BD-D7ED-4CB8-8A7F-B08B7CE4D3BE}"/>
              </a:ext>
            </a:extLst>
          </p:cNvPr>
          <p:cNvPicPr>
            <a:picLocks noChangeAspect="1"/>
          </p:cNvPicPr>
          <p:nvPr/>
        </p:nvPicPr>
        <p:blipFill rotWithShape="1">
          <a:blip r:embed="rId5"/>
          <a:srcRect l="53906" t="73684" r="20199" b="14524"/>
          <a:stretch/>
        </p:blipFill>
        <p:spPr>
          <a:xfrm>
            <a:off x="6343149" y="3696095"/>
            <a:ext cx="5732156" cy="1467529"/>
          </a:xfrm>
          <a:prstGeom prst="rect">
            <a:avLst/>
          </a:prstGeom>
        </p:spPr>
      </p:pic>
      <p:pic>
        <p:nvPicPr>
          <p:cNvPr id="24" name="Imagen 23">
            <a:extLst>
              <a:ext uri="{FF2B5EF4-FFF2-40B4-BE49-F238E27FC236}">
                <a16:creationId xmlns:a16="http://schemas.microsoft.com/office/drawing/2014/main" id="{145B3BD5-CC23-4E89-A5D2-2561B7739EE3}"/>
              </a:ext>
            </a:extLst>
          </p:cNvPr>
          <p:cNvPicPr>
            <a:picLocks noChangeAspect="1"/>
          </p:cNvPicPr>
          <p:nvPr/>
        </p:nvPicPr>
        <p:blipFill rotWithShape="1">
          <a:blip r:embed="rId5"/>
          <a:srcRect l="12003" t="21190" r="18219" b="73601"/>
          <a:stretch/>
        </p:blipFill>
        <p:spPr>
          <a:xfrm>
            <a:off x="1373583" y="1087297"/>
            <a:ext cx="11053216" cy="463917"/>
          </a:xfrm>
          <a:prstGeom prst="rect">
            <a:avLst/>
          </a:prstGeom>
        </p:spPr>
      </p:pic>
      <p:pic>
        <p:nvPicPr>
          <p:cNvPr id="42" name="Imagen 41">
            <a:extLst>
              <a:ext uri="{FF2B5EF4-FFF2-40B4-BE49-F238E27FC236}">
                <a16:creationId xmlns:a16="http://schemas.microsoft.com/office/drawing/2014/main" id="{750B4563-32F9-4AD4-B529-4FC4CAFB1F0F}"/>
              </a:ext>
            </a:extLst>
          </p:cNvPr>
          <p:cNvPicPr>
            <a:picLocks noChangeAspect="1"/>
          </p:cNvPicPr>
          <p:nvPr/>
        </p:nvPicPr>
        <p:blipFill rotWithShape="1">
          <a:blip r:embed="rId5"/>
          <a:srcRect l="53906" t="35558" r="20199" b="54835"/>
          <a:stretch/>
        </p:blipFill>
        <p:spPr>
          <a:xfrm>
            <a:off x="6888179" y="2652722"/>
            <a:ext cx="5027619" cy="1048704"/>
          </a:xfrm>
          <a:prstGeom prst="rect">
            <a:avLst/>
          </a:prstGeom>
        </p:spPr>
      </p:pic>
      <p:pic>
        <p:nvPicPr>
          <p:cNvPr id="43" name="Imagen 42">
            <a:extLst>
              <a:ext uri="{FF2B5EF4-FFF2-40B4-BE49-F238E27FC236}">
                <a16:creationId xmlns:a16="http://schemas.microsoft.com/office/drawing/2014/main" id="{68CD51B2-17CA-4643-910F-244446D1AE59}"/>
              </a:ext>
            </a:extLst>
          </p:cNvPr>
          <p:cNvPicPr>
            <a:picLocks noChangeAspect="1"/>
          </p:cNvPicPr>
          <p:nvPr/>
        </p:nvPicPr>
        <p:blipFill rotWithShape="1">
          <a:blip r:embed="rId5"/>
          <a:srcRect l="58815" t="44444" r="24586" b="25794"/>
          <a:stretch/>
        </p:blipFill>
        <p:spPr>
          <a:xfrm>
            <a:off x="2251306" y="2190228"/>
            <a:ext cx="4186557" cy="4220316"/>
          </a:xfrm>
          <a:prstGeom prst="rect">
            <a:avLst/>
          </a:prstGeom>
        </p:spPr>
      </p:pic>
      <p:pic>
        <p:nvPicPr>
          <p:cNvPr id="44" name="Imagen 43">
            <a:extLst>
              <a:ext uri="{FF2B5EF4-FFF2-40B4-BE49-F238E27FC236}">
                <a16:creationId xmlns:a16="http://schemas.microsoft.com/office/drawing/2014/main" id="{68DF48DE-FE97-401F-ACE4-3FC2E83A1558}"/>
              </a:ext>
            </a:extLst>
          </p:cNvPr>
          <p:cNvPicPr>
            <a:picLocks noChangeAspect="1"/>
          </p:cNvPicPr>
          <p:nvPr/>
        </p:nvPicPr>
        <p:blipFill rotWithShape="1">
          <a:blip r:embed="rId5"/>
          <a:srcRect l="12003" t="31362" r="18219" b="63518"/>
          <a:stretch/>
        </p:blipFill>
        <p:spPr>
          <a:xfrm>
            <a:off x="1373583" y="1637169"/>
            <a:ext cx="11053216" cy="455949"/>
          </a:xfrm>
          <a:prstGeom prst="rect">
            <a:avLst/>
          </a:prstGeom>
        </p:spPr>
      </p:pic>
      <p:sp>
        <p:nvSpPr>
          <p:cNvPr id="45" name="Google Shape;112;p21">
            <a:extLst>
              <a:ext uri="{FF2B5EF4-FFF2-40B4-BE49-F238E27FC236}">
                <a16:creationId xmlns:a16="http://schemas.microsoft.com/office/drawing/2014/main" id="{CC74996D-8695-4EA3-D6E2-A824DBB128F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71885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sp>
        <p:nvSpPr>
          <p:cNvPr id="119" name="Google Shape;119;p22"/>
          <p:cNvSpPr txBox="1">
            <a:spLocks noGrp="1"/>
          </p:cNvSpPr>
          <p:nvPr>
            <p:ph type="body" idx="1"/>
          </p:nvPr>
        </p:nvSpPr>
        <p:spPr>
          <a:xfrm>
            <a:off x="2432478" y="1863530"/>
            <a:ext cx="8793927" cy="3354000"/>
          </a:xfrm>
          <a:prstGeom prst="rect">
            <a:avLst/>
          </a:prstGeom>
        </p:spPr>
        <p:txBody>
          <a:bodyPr spcFirstLastPara="1" wrap="square" lIns="91425" tIns="91425" rIns="91425" bIns="91425" anchor="t" anchorCtr="0">
            <a:noAutofit/>
          </a:bodyPr>
          <a:lstStyle/>
          <a:p>
            <a:pPr indent="-336550" algn="just">
              <a:buClr>
                <a:srgbClr val="073763"/>
              </a:buClr>
              <a:buSzPts val="1700"/>
              <a:buFont typeface="Quattrocento Sans"/>
              <a:buChar char="●"/>
            </a:pPr>
            <a:r>
              <a:rPr lang="es" sz="3600" dirty="0">
                <a:solidFill>
                  <a:srgbClr val="073763"/>
                </a:solidFill>
                <a:latin typeface="Quattrocento Sans"/>
                <a:ea typeface="Quattrocento Sans"/>
                <a:cs typeface="Quattrocento Sans"/>
                <a:sym typeface="Quattrocento Sans"/>
              </a:rPr>
              <a:t>Promover que trabajadores y trabajadoras experimenten a</a:t>
            </a:r>
            <a:r>
              <a:rPr lang="es" sz="3600" b="1" dirty="0">
                <a:solidFill>
                  <a:srgbClr val="073763"/>
                </a:solidFill>
                <a:latin typeface="Quattrocento Sans"/>
                <a:ea typeface="Quattrocento Sans"/>
                <a:cs typeface="Quattrocento Sans"/>
                <a:sym typeface="Quattrocento Sans"/>
              </a:rPr>
              <a:t>umentos reales y tangibles en su bienestar</a:t>
            </a:r>
            <a:r>
              <a:rPr lang="es" sz="3600" dirty="0">
                <a:solidFill>
                  <a:srgbClr val="073763"/>
                </a:solidFill>
                <a:latin typeface="Quattrocento Sans"/>
                <a:ea typeface="Quattrocento Sans"/>
                <a:cs typeface="Quattrocento Sans"/>
                <a:sym typeface="Quattrocento Sans"/>
              </a:rPr>
              <a:t>, gozando de una </a:t>
            </a:r>
            <a:r>
              <a:rPr lang="es" sz="3600" b="1" dirty="0">
                <a:solidFill>
                  <a:srgbClr val="073763"/>
                </a:solidFill>
                <a:latin typeface="Quattrocento Sans"/>
                <a:ea typeface="Quattrocento Sans"/>
                <a:cs typeface="Quattrocento Sans"/>
                <a:sym typeface="Quattrocento Sans"/>
              </a:rPr>
              <a:t>mejor calidad de vida</a:t>
            </a:r>
            <a:r>
              <a:rPr lang="es" sz="3600" dirty="0">
                <a:solidFill>
                  <a:srgbClr val="073763"/>
                </a:solidFill>
                <a:latin typeface="Quattrocento Sans"/>
                <a:ea typeface="Quattrocento Sans"/>
                <a:cs typeface="Quattrocento Sans"/>
                <a:sym typeface="Quattrocento Sans"/>
              </a:rPr>
              <a:t> y </a:t>
            </a:r>
            <a:r>
              <a:rPr lang="es" sz="3600" b="1" dirty="0">
                <a:solidFill>
                  <a:srgbClr val="073763"/>
                </a:solidFill>
                <a:latin typeface="Quattrocento Sans"/>
                <a:ea typeface="Quattrocento Sans"/>
                <a:cs typeface="Quattrocento Sans"/>
                <a:sym typeface="Quattrocento Sans"/>
              </a:rPr>
              <a:t>más tiempo para el desarrollo propio y familiar</a:t>
            </a:r>
            <a:r>
              <a:rPr lang="es" sz="3600" dirty="0">
                <a:solidFill>
                  <a:srgbClr val="073763"/>
                </a:solidFill>
                <a:latin typeface="Quattrocento Sans"/>
                <a:ea typeface="Quattrocento Sans"/>
                <a:cs typeface="Quattrocento Sans"/>
                <a:sym typeface="Quattrocento Sans"/>
              </a:rPr>
              <a:t>.</a:t>
            </a:r>
            <a:endParaRPr sz="3600" dirty="0">
              <a:solidFill>
                <a:srgbClr val="073763"/>
              </a:solidFill>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latin typeface="Quattrocento Sans"/>
              <a:ea typeface="Quattrocento Sans"/>
              <a:cs typeface="Quattrocento Sans"/>
              <a:sym typeface="Quattrocento Sans"/>
            </a:endParaRPr>
          </a:p>
        </p:txBody>
      </p:sp>
      <p:grpSp>
        <p:nvGrpSpPr>
          <p:cNvPr id="25" name="Grupo 24">
            <a:extLst>
              <a:ext uri="{FF2B5EF4-FFF2-40B4-BE49-F238E27FC236}">
                <a16:creationId xmlns:a16="http://schemas.microsoft.com/office/drawing/2014/main" id="{0FA35D75-008E-4511-84CD-69ECBA703F91}"/>
              </a:ext>
            </a:extLst>
          </p:cNvPr>
          <p:cNvGrpSpPr/>
          <p:nvPr/>
        </p:nvGrpSpPr>
        <p:grpSpPr>
          <a:xfrm flipH="1">
            <a:off x="-1474852" y="1804713"/>
            <a:ext cx="3240962" cy="3248574"/>
            <a:chOff x="-4392388" y="18432635"/>
            <a:chExt cx="11593288" cy="11612922"/>
          </a:xfrm>
        </p:grpSpPr>
        <p:sp>
          <p:nvSpPr>
            <p:cNvPr id="26" name="Elipse 25">
              <a:extLst>
                <a:ext uri="{FF2B5EF4-FFF2-40B4-BE49-F238E27FC236}">
                  <a16:creationId xmlns:a16="http://schemas.microsoft.com/office/drawing/2014/main" id="{AA4A5DC0-70F4-469F-8964-14424DA1A7B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Círculo: vacío 26">
              <a:extLst>
                <a:ext uri="{FF2B5EF4-FFF2-40B4-BE49-F238E27FC236}">
                  <a16:creationId xmlns:a16="http://schemas.microsoft.com/office/drawing/2014/main" id="{75B82203-61E4-461A-A798-B2688CBBDD3E}"/>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8" name="Rectángulo: esquinas redondeadas 27">
              <a:extLst>
                <a:ext uri="{FF2B5EF4-FFF2-40B4-BE49-F238E27FC236}">
                  <a16:creationId xmlns:a16="http://schemas.microsoft.com/office/drawing/2014/main" id="{B223F301-28F2-4908-ADE5-02B34798A79E}"/>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3D8B407C-9936-49C6-9119-3945E240F060}"/>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31EF0DF5-09B1-453A-9386-CF1377894458}"/>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1" name="Grupo 30">
              <a:extLst>
                <a:ext uri="{FF2B5EF4-FFF2-40B4-BE49-F238E27FC236}">
                  <a16:creationId xmlns:a16="http://schemas.microsoft.com/office/drawing/2014/main" id="{2AC2070D-CFCC-473C-AFA6-485AA481D948}"/>
                </a:ext>
              </a:extLst>
            </p:cNvPr>
            <p:cNvGrpSpPr/>
            <p:nvPr/>
          </p:nvGrpSpPr>
          <p:grpSpPr>
            <a:xfrm>
              <a:off x="-3528292" y="19106527"/>
              <a:ext cx="9937104" cy="5431744"/>
              <a:chOff x="-3528292" y="19106527"/>
              <a:chExt cx="9937104" cy="5431744"/>
            </a:xfrm>
          </p:grpSpPr>
          <p:sp>
            <p:nvSpPr>
              <p:cNvPr id="36" name="Elipse 35">
                <a:extLst>
                  <a:ext uri="{FF2B5EF4-FFF2-40B4-BE49-F238E27FC236}">
                    <a16:creationId xmlns:a16="http://schemas.microsoft.com/office/drawing/2014/main" id="{DD6C8178-ED87-4D69-984F-C2506FC8CBAD}"/>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E946D06F-3A96-4DB9-B048-92CD6A4F33DB}"/>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64FB17DF-063A-4AF8-9C90-AF59DF3EDFD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B8CAC2F7-D430-4B11-A567-4F88D688C9AF}"/>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CEBDDEFE-3BA7-470A-8F28-6D803FC148AB}"/>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 name="Grupo 31">
              <a:extLst>
                <a:ext uri="{FF2B5EF4-FFF2-40B4-BE49-F238E27FC236}">
                  <a16:creationId xmlns:a16="http://schemas.microsoft.com/office/drawing/2014/main" id="{1FB042E1-F57C-4C6F-AD11-8D1C98E3ED2A}"/>
                </a:ext>
              </a:extLst>
            </p:cNvPr>
            <p:cNvGrpSpPr/>
            <p:nvPr/>
          </p:nvGrpSpPr>
          <p:grpSpPr>
            <a:xfrm rot="10800000">
              <a:off x="-2203510" y="27327935"/>
              <a:ext cx="7378547" cy="2081060"/>
              <a:chOff x="-2294517" y="19106527"/>
              <a:chExt cx="7378547" cy="2081060"/>
            </a:xfrm>
          </p:grpSpPr>
          <p:sp>
            <p:nvSpPr>
              <p:cNvPr id="33" name="Elipse 32">
                <a:extLst>
                  <a:ext uri="{FF2B5EF4-FFF2-40B4-BE49-F238E27FC236}">
                    <a16:creationId xmlns:a16="http://schemas.microsoft.com/office/drawing/2014/main" id="{2731D3A1-8585-41E7-ACE1-D794C315356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630E1733-4677-4995-94FE-7A23435DF94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88D264A8-1338-4F4B-BD00-1909ABF3011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1" name="Imagen 40">
            <a:extLst>
              <a:ext uri="{FF2B5EF4-FFF2-40B4-BE49-F238E27FC236}">
                <a16:creationId xmlns:a16="http://schemas.microsoft.com/office/drawing/2014/main" id="{EDC9DEEA-FDC0-43C5-96BC-C3BA2F0C6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F40CA662-0892-4374-ADCD-2641BC6D778C}"/>
              </a:ext>
            </a:extLst>
          </p:cNvPr>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
        <p:nvSpPr>
          <p:cNvPr id="24" name="CuadroTexto 23">
            <a:extLst>
              <a:ext uri="{FF2B5EF4-FFF2-40B4-BE49-F238E27FC236}">
                <a16:creationId xmlns:a16="http://schemas.microsoft.com/office/drawing/2014/main" id="{A725F95C-BE89-4D7F-84B0-F2642A4962C5}"/>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Imagen 40" descr="Imagen que contiene captura de pantalla&#10;&#10;Descripción generada automáticamente">
            <a:extLst>
              <a:ext uri="{FF2B5EF4-FFF2-40B4-BE49-F238E27FC236}">
                <a16:creationId xmlns:a16="http://schemas.microsoft.com/office/drawing/2014/main" id="{2CC89B3F-1B73-CD9A-733E-E5D98BB8E072}"/>
              </a:ext>
            </a:extLst>
          </p:cNvPr>
          <p:cNvPicPr>
            <a:picLocks noChangeAspect="1"/>
          </p:cNvPicPr>
          <p:nvPr/>
        </p:nvPicPr>
        <p:blipFill rotWithShape="1">
          <a:blip r:embed="rId2"/>
          <a:srcRect r="72450" b="92475"/>
          <a:stretch/>
        </p:blipFill>
        <p:spPr>
          <a:xfrm>
            <a:off x="2052620" y="1475406"/>
            <a:ext cx="8123958" cy="5115954"/>
          </a:xfrm>
          <a:prstGeom prst="rect">
            <a:avLst/>
          </a:prstGeom>
        </p:spPr>
      </p:pic>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2"/>
          <a:srcRect r="48552" b="57248"/>
          <a:stretch/>
        </p:blipFill>
        <p:spPr>
          <a:xfrm>
            <a:off x="2064949" y="1940315"/>
            <a:ext cx="7795436" cy="4581948"/>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0" name="Imagen 39" descr="Imagen que contiene captura de pantalla&#10;&#10;Descripción generada automáticamente">
            <a:extLst>
              <a:ext uri="{FF2B5EF4-FFF2-40B4-BE49-F238E27FC236}">
                <a16:creationId xmlns:a16="http://schemas.microsoft.com/office/drawing/2014/main" id="{FA739097-E47B-9B6A-4401-285D1C0B4FC3}"/>
              </a:ext>
            </a:extLst>
          </p:cNvPr>
          <p:cNvPicPr>
            <a:picLocks noChangeAspect="1"/>
          </p:cNvPicPr>
          <p:nvPr/>
        </p:nvPicPr>
        <p:blipFill rotWithShape="1">
          <a:blip r:embed="rId2"/>
          <a:srcRect l="28865" t="1601" r="26370" b="93203"/>
          <a:stretch/>
        </p:blipFill>
        <p:spPr>
          <a:xfrm>
            <a:off x="3555878" y="2035040"/>
            <a:ext cx="6334190" cy="698573"/>
          </a:xfrm>
          <a:prstGeom prst="rect">
            <a:avLst/>
          </a:prstGeom>
        </p:spPr>
      </p:pic>
      <p:pic>
        <p:nvPicPr>
          <p:cNvPr id="42" name="Imagen 41" descr="Imagen que contiene captura de pantalla&#10;&#10;Descripción generada automáticamente">
            <a:extLst>
              <a:ext uri="{FF2B5EF4-FFF2-40B4-BE49-F238E27FC236}">
                <a16:creationId xmlns:a16="http://schemas.microsoft.com/office/drawing/2014/main" id="{74C0A30E-DCAD-AE12-BFFB-7CFADCF1347F}"/>
              </a:ext>
            </a:extLst>
          </p:cNvPr>
          <p:cNvPicPr>
            <a:picLocks noChangeAspect="1"/>
          </p:cNvPicPr>
          <p:nvPr/>
        </p:nvPicPr>
        <p:blipFill rotWithShape="1">
          <a:blip r:embed="rId2"/>
          <a:srcRect r="72450" b="92475"/>
          <a:stretch/>
        </p:blipFill>
        <p:spPr>
          <a:xfrm>
            <a:off x="2058922" y="2787082"/>
            <a:ext cx="8123958" cy="528383"/>
          </a:xfrm>
          <a:prstGeom prst="rect">
            <a:avLst/>
          </a:prstGeom>
        </p:spPr>
      </p:pic>
      <p:sp>
        <p:nvSpPr>
          <p:cNvPr id="43" name="Google Shape;112;p21">
            <a:extLst>
              <a:ext uri="{FF2B5EF4-FFF2-40B4-BE49-F238E27FC236}">
                <a16:creationId xmlns:a16="http://schemas.microsoft.com/office/drawing/2014/main" id="{84DFF660-8D90-76E7-007B-92ABD4D44CB8}"/>
              </a:ext>
            </a:extLst>
          </p:cNvPr>
          <p:cNvSpPr txBox="1">
            <a:spLocks/>
          </p:cNvSpPr>
          <p:nvPr/>
        </p:nvSpPr>
        <p:spPr>
          <a:xfrm>
            <a:off x="2052620" y="442858"/>
            <a:ext cx="10547368" cy="856116"/>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spTree>
    <p:extLst>
      <p:ext uri="{BB962C8B-B14F-4D97-AF65-F5344CB8AC3E}">
        <p14:creationId xmlns:p14="http://schemas.microsoft.com/office/powerpoint/2010/main" val="59296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2052620" y="171450"/>
            <a:ext cx="10547368" cy="1291361"/>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3"/>
          <a:srcRect l="-1" t="42751" r="47765" b="27869"/>
          <a:stretch/>
        </p:blipFill>
        <p:spPr>
          <a:xfrm>
            <a:off x="2052620" y="1579178"/>
            <a:ext cx="7554571" cy="4007236"/>
          </a:xfrm>
          <a:prstGeom prst="rect">
            <a:avLst/>
          </a:prstGeom>
        </p:spPr>
      </p:pic>
    </p:spTree>
    <p:extLst>
      <p:ext uri="{BB962C8B-B14F-4D97-AF65-F5344CB8AC3E}">
        <p14:creationId xmlns:p14="http://schemas.microsoft.com/office/powerpoint/2010/main" val="3403274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3"/>
          <a:srcRect t="72160" r="48132" b="7171"/>
          <a:stretch/>
        </p:blipFill>
        <p:spPr>
          <a:xfrm>
            <a:off x="2052620" y="1618730"/>
            <a:ext cx="8240923" cy="3119692"/>
          </a:xfrm>
          <a:prstGeom prst="rect">
            <a:avLst/>
          </a:prstGeom>
        </p:spPr>
      </p:pic>
      <p:sp>
        <p:nvSpPr>
          <p:cNvPr id="41" name="Google Shape;112;p21">
            <a:extLst>
              <a:ext uri="{FF2B5EF4-FFF2-40B4-BE49-F238E27FC236}">
                <a16:creationId xmlns:a16="http://schemas.microsoft.com/office/drawing/2014/main" id="{BB67DF11-2113-71A5-EBF7-7015206AD0FD}"/>
              </a:ext>
            </a:extLst>
          </p:cNvPr>
          <p:cNvSpPr txBox="1">
            <a:spLocks/>
          </p:cNvSpPr>
          <p:nvPr/>
        </p:nvSpPr>
        <p:spPr>
          <a:xfrm>
            <a:off x="2052620" y="442858"/>
            <a:ext cx="10547368" cy="856116"/>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spTree>
    <p:extLst>
      <p:ext uri="{BB962C8B-B14F-4D97-AF65-F5344CB8AC3E}">
        <p14:creationId xmlns:p14="http://schemas.microsoft.com/office/powerpoint/2010/main" val="3340646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Google Shape;112;p21">
            <a:extLst>
              <a:ext uri="{FF2B5EF4-FFF2-40B4-BE49-F238E27FC236}">
                <a16:creationId xmlns:a16="http://schemas.microsoft.com/office/drawing/2014/main" id="{91B7471E-450D-4708-AA85-4C154895BE8E}"/>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
        <p:nvSpPr>
          <p:cNvPr id="21" name="Google Shape;168;p20">
            <a:extLst>
              <a:ext uri="{FF2B5EF4-FFF2-40B4-BE49-F238E27FC236}">
                <a16:creationId xmlns:a16="http://schemas.microsoft.com/office/drawing/2014/main" id="{E28255D9-0B63-4065-ACCF-3FE7E666BBFA}"/>
              </a:ext>
            </a:extLst>
          </p:cNvPr>
          <p:cNvSpPr txBox="1">
            <a:spLocks noGrp="1"/>
          </p:cNvSpPr>
          <p:nvPr>
            <p:ph type="body" idx="1"/>
          </p:nvPr>
        </p:nvSpPr>
        <p:spPr>
          <a:xfrm>
            <a:off x="2296568" y="1547000"/>
            <a:ext cx="9300185" cy="41709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endParaRPr sz="3600" b="1" i="1" dirty="0">
              <a:solidFill>
                <a:schemeClr val="accent5">
                  <a:lumMod val="50000"/>
                </a:schemeClr>
              </a:solidFill>
              <a:latin typeface="Candara"/>
              <a:ea typeface="Candara"/>
              <a:cs typeface="Candara"/>
              <a:sym typeface="Candara"/>
            </a:endParaRPr>
          </a:p>
          <a:p>
            <a:pPr marL="0" indent="0" algn="just">
              <a:spcBef>
                <a:spcPts val="560"/>
              </a:spcBef>
              <a:buSzPts val="2800"/>
              <a:buNone/>
            </a:pPr>
            <a:r>
              <a:rPr lang="es-CL" sz="3600" b="1" i="1" dirty="0">
                <a:solidFill>
                  <a:schemeClr val="accent5">
                    <a:lumMod val="50000"/>
                  </a:schemeClr>
                </a:solidFill>
                <a:latin typeface="Candara"/>
                <a:ea typeface="Candara"/>
                <a:cs typeface="Candara"/>
                <a:sym typeface="Candara"/>
              </a:rPr>
              <a:t>Ocho horas diarias</a:t>
            </a:r>
            <a:endParaRPr sz="3600" dirty="0">
              <a:solidFill>
                <a:schemeClr val="accent5">
                  <a:lumMod val="50000"/>
                </a:schemeClr>
              </a:solidFill>
              <a:latin typeface="Candara"/>
              <a:ea typeface="Candara"/>
              <a:cs typeface="Candara"/>
              <a:sym typeface="Candara"/>
            </a:endParaRPr>
          </a:p>
          <a:p>
            <a:pPr marL="342900" indent="-336550" algn="just">
              <a:spcBef>
                <a:spcPts val="560"/>
              </a:spcBef>
              <a:buClr>
                <a:srgbClr val="FFFFFF"/>
              </a:buClr>
              <a:buSzPts val="2700"/>
            </a:pPr>
            <a:r>
              <a:rPr lang="es-CL" sz="3600" dirty="0">
                <a:solidFill>
                  <a:schemeClr val="accent5">
                    <a:lumMod val="50000"/>
                  </a:schemeClr>
                </a:solidFill>
                <a:latin typeface="Candara"/>
                <a:ea typeface="Candara"/>
                <a:cs typeface="Candara"/>
                <a:sym typeface="Candara"/>
              </a:rPr>
              <a:t>Modificación al artículo 28 del Código del Trabajo, que supone una modificación del régimen descrito en el inciso segundo, de un máximo de diez a ocho horas diarias</a:t>
            </a:r>
            <a:r>
              <a:rPr lang="es-CL" sz="3600" dirty="0">
                <a:solidFill>
                  <a:schemeClr val="accent5">
                    <a:lumMod val="50000"/>
                  </a:schemeClr>
                </a:solidFill>
                <a:latin typeface="Corbel"/>
                <a:ea typeface="Corbel"/>
                <a:cs typeface="Corbel"/>
                <a:sym typeface="Corbel"/>
              </a:rPr>
              <a:t>. </a:t>
            </a:r>
            <a:endParaRPr sz="3600" dirty="0">
              <a:solidFill>
                <a:schemeClr val="accent5">
                  <a:lumMod val="50000"/>
                </a:schemeClr>
              </a:solidFill>
            </a:endParaRPr>
          </a:p>
          <a:p>
            <a:pPr marL="0" indent="0">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Tree>
    <p:extLst>
      <p:ext uri="{BB962C8B-B14F-4D97-AF65-F5344CB8AC3E}">
        <p14:creationId xmlns:p14="http://schemas.microsoft.com/office/powerpoint/2010/main" val="21706528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 name="Rectángulo 1">
            <a:extLst>
              <a:ext uri="{FF2B5EF4-FFF2-40B4-BE49-F238E27FC236}">
                <a16:creationId xmlns:a16="http://schemas.microsoft.com/office/drawing/2014/main" id="{419E1060-467B-4488-8480-8340CE2E4E5F}"/>
              </a:ext>
            </a:extLst>
          </p:cNvPr>
          <p:cNvSpPr/>
          <p:nvPr/>
        </p:nvSpPr>
        <p:spPr>
          <a:xfrm>
            <a:off x="2136123" y="1774608"/>
            <a:ext cx="8737180" cy="4733604"/>
          </a:xfrm>
          <a:prstGeom prst="rect">
            <a:avLst/>
          </a:prstGeom>
        </p:spPr>
        <p:txBody>
          <a:bodyPr wrap="square">
            <a:spAutoFit/>
          </a:bodyPr>
          <a:lstStyle/>
          <a:p>
            <a:pPr marL="0" indent="0" algn="just">
              <a:lnSpc>
                <a:spcPct val="90000"/>
              </a:lnSpc>
              <a:spcBef>
                <a:spcPts val="560"/>
              </a:spcBef>
              <a:buSzPts val="2800"/>
              <a:buNone/>
            </a:pPr>
            <a:r>
              <a:rPr lang="es-CL" sz="3600" b="1" i="1" dirty="0">
                <a:solidFill>
                  <a:schemeClr val="accent5">
                    <a:lumMod val="50000"/>
                  </a:schemeClr>
                </a:solidFill>
                <a:latin typeface="Candara"/>
                <a:ea typeface="Candara"/>
                <a:cs typeface="Candara"/>
                <a:sym typeface="Candara"/>
              </a:rPr>
              <a:t>Días de Navidad</a:t>
            </a:r>
            <a:endParaRPr lang="es-CL" sz="3600" dirty="0">
              <a:solidFill>
                <a:schemeClr val="accent5">
                  <a:lumMod val="50000"/>
                </a:schemeClr>
              </a:solidFill>
              <a:latin typeface="Candara"/>
              <a:ea typeface="Candara"/>
              <a:cs typeface="Candara"/>
              <a:sym typeface="Candara"/>
            </a:endParaRPr>
          </a:p>
          <a:p>
            <a:pPr marL="342900" indent="-336550" algn="just">
              <a:lnSpc>
                <a:spcPct val="90000"/>
              </a:lnSpc>
              <a:spcBef>
                <a:spcPts val="560"/>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Artículo 24 CT establece un régimen especial para los días de navidad en el que el empleador  puede extender la jornada en dos horas. Respecto de esto, debiera mediar un acuerdo con el trabajador, no debiera ser una facultad del empleador.</a:t>
            </a:r>
          </a:p>
          <a:p>
            <a:pPr marL="0" indent="0">
              <a:lnSpc>
                <a:spcPct val="90000"/>
              </a:lnSpc>
              <a:spcBef>
                <a:spcPts val="640"/>
              </a:spcBef>
              <a:buSzPts val="3200"/>
              <a:buNone/>
            </a:pPr>
            <a:br>
              <a:rPr lang="es-CL" sz="3600" dirty="0">
                <a:solidFill>
                  <a:schemeClr val="accent5">
                    <a:lumMod val="50000"/>
                  </a:schemeClr>
                </a:solidFill>
              </a:rPr>
            </a:br>
            <a:endParaRPr lang="es-CL" sz="3600" dirty="0">
              <a:solidFill>
                <a:schemeClr val="accent5">
                  <a:lumMod val="50000"/>
                </a:schemeClr>
              </a:solidFill>
            </a:endParaRPr>
          </a:p>
        </p:txBody>
      </p:sp>
      <p:sp>
        <p:nvSpPr>
          <p:cNvPr id="21" name="Google Shape;112;p21">
            <a:extLst>
              <a:ext uri="{FF2B5EF4-FFF2-40B4-BE49-F238E27FC236}">
                <a16:creationId xmlns:a16="http://schemas.microsoft.com/office/drawing/2014/main" id="{314A9CBA-2605-62F5-8174-4C2FAAD5A4BA}"/>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921308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79;p22">
            <a:extLst>
              <a:ext uri="{FF2B5EF4-FFF2-40B4-BE49-F238E27FC236}">
                <a16:creationId xmlns:a16="http://schemas.microsoft.com/office/drawing/2014/main" id="{78E5C27B-B43D-470E-AD40-33C986C94AC1}"/>
              </a:ext>
            </a:extLst>
          </p:cNvPr>
          <p:cNvSpPr txBox="1">
            <a:spLocks noGrp="1"/>
          </p:cNvSpPr>
          <p:nvPr>
            <p:ph type="body" idx="1"/>
          </p:nvPr>
        </p:nvSpPr>
        <p:spPr>
          <a:xfrm>
            <a:off x="2136123" y="1181242"/>
            <a:ext cx="9728222" cy="45261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buSzPts val="2775"/>
              <a:buNone/>
            </a:pPr>
            <a:endParaRPr sz="3600" b="1" i="1" dirty="0">
              <a:solidFill>
                <a:schemeClr val="accent5">
                  <a:lumMod val="50000"/>
                </a:schemeClr>
              </a:solidFill>
              <a:latin typeface="Candara"/>
              <a:ea typeface="Candara"/>
              <a:cs typeface="Candara"/>
              <a:sym typeface="Candara"/>
            </a:endParaRPr>
          </a:p>
          <a:p>
            <a:pPr marL="0" indent="0">
              <a:lnSpc>
                <a:spcPct val="80000"/>
              </a:lnSpc>
              <a:spcBef>
                <a:spcPts val="555"/>
              </a:spcBef>
              <a:buSzPts val="2775"/>
              <a:buNone/>
            </a:pPr>
            <a:r>
              <a:rPr lang="es-CL" sz="3600" b="1" i="1" dirty="0">
                <a:solidFill>
                  <a:schemeClr val="accent5">
                    <a:lumMod val="50000"/>
                  </a:schemeClr>
                </a:solidFill>
                <a:latin typeface="Candara"/>
                <a:ea typeface="Candara"/>
                <a:cs typeface="Candara"/>
                <a:sym typeface="Candara"/>
              </a:rPr>
              <a:t>Locomoción colectiva, camioneros y conductores de trenes</a:t>
            </a:r>
            <a:endParaRPr sz="3600" dirty="0">
              <a:solidFill>
                <a:schemeClr val="accent5">
                  <a:lumMod val="50000"/>
                </a:schemeClr>
              </a:solidFill>
              <a:latin typeface="Candara"/>
              <a:ea typeface="Candara"/>
              <a:cs typeface="Candara"/>
              <a:sym typeface="Candara"/>
            </a:endParaRPr>
          </a:p>
          <a:p>
            <a:pPr marL="342900" indent="-336550" algn="just">
              <a:lnSpc>
                <a:spcPct val="80000"/>
              </a:lnSpc>
              <a:spcBef>
                <a:spcPts val="555"/>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Artículos 25, 25 bis, 25 ter y 26 bis, todos del Código del Trabajo, que tratan los regímenes de la locomoción colectiva, camioneros y el de conductores de trenes, debieran adecuarse a los nuevos límites establecidos por este proyecto de ley. </a:t>
            </a:r>
            <a:endParaRPr sz="3600" dirty="0">
              <a:solidFill>
                <a:schemeClr val="accent5">
                  <a:lumMod val="50000"/>
                </a:schemeClr>
              </a:solidFill>
              <a:latin typeface="Candara"/>
              <a:ea typeface="Candara"/>
              <a:cs typeface="Candara"/>
              <a:sym typeface="Candara"/>
            </a:endParaRPr>
          </a:p>
          <a:p>
            <a:pPr marL="0" indent="0">
              <a:lnSpc>
                <a:spcPct val="80000"/>
              </a:lnSpc>
              <a:spcBef>
                <a:spcPts val="592"/>
              </a:spcBef>
              <a:buSzPts val="296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FEBB5D03-A37B-EC03-A2C5-B95E67F209FF}"/>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2861002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 name="Rectángulo 3">
            <a:extLst>
              <a:ext uri="{FF2B5EF4-FFF2-40B4-BE49-F238E27FC236}">
                <a16:creationId xmlns:a16="http://schemas.microsoft.com/office/drawing/2014/main" id="{A422798B-C130-4063-B11A-0A04535CCE26}"/>
              </a:ext>
            </a:extLst>
          </p:cNvPr>
          <p:cNvSpPr/>
          <p:nvPr/>
        </p:nvSpPr>
        <p:spPr>
          <a:xfrm>
            <a:off x="1793973" y="1489423"/>
            <a:ext cx="9745406" cy="3934090"/>
          </a:xfrm>
          <a:prstGeom prst="rect">
            <a:avLst/>
          </a:prstGeom>
        </p:spPr>
        <p:txBody>
          <a:bodyPr wrap="square">
            <a:spAutoFit/>
          </a:bodyPr>
          <a:lstStyle/>
          <a:p>
            <a:pPr marL="0" indent="0" algn="just">
              <a:lnSpc>
                <a:spcPct val="80000"/>
              </a:lnSpc>
              <a:spcBef>
                <a:spcPts val="496"/>
              </a:spcBef>
              <a:buSzPts val="2480"/>
              <a:buNone/>
            </a:pPr>
            <a:r>
              <a:rPr lang="es-CL" sz="3400" b="1" i="1" dirty="0">
                <a:solidFill>
                  <a:schemeClr val="accent5">
                    <a:lumMod val="50000"/>
                  </a:schemeClr>
                </a:solidFill>
                <a:latin typeface="Candara"/>
                <a:ea typeface="Candara"/>
                <a:cs typeface="Candara"/>
                <a:sym typeface="Candara"/>
              </a:rPr>
              <a:t>Trabajadores de hoteles</a:t>
            </a:r>
            <a:endParaRPr lang="es-CL" sz="3400" dirty="0">
              <a:solidFill>
                <a:schemeClr val="accent5">
                  <a:lumMod val="50000"/>
                </a:schemeClr>
              </a:solidFill>
              <a:latin typeface="Candara"/>
              <a:ea typeface="Candara"/>
              <a:cs typeface="Candara"/>
              <a:sym typeface="Candara"/>
            </a:endParaRPr>
          </a:p>
          <a:p>
            <a:pPr marL="342900" indent="-336550" algn="just">
              <a:lnSpc>
                <a:spcPct val="80000"/>
              </a:lnSpc>
              <a:spcBef>
                <a:spcPts val="496"/>
              </a:spcBef>
              <a:buClr>
                <a:srgbClr val="FFFFFF"/>
              </a:buClr>
              <a:buSzPts val="2700"/>
              <a:buFont typeface="Candara"/>
              <a:buChar char="•"/>
            </a:pPr>
            <a:r>
              <a:rPr lang="es-CL" sz="3400" dirty="0">
                <a:solidFill>
                  <a:schemeClr val="accent5">
                    <a:lumMod val="50000"/>
                  </a:schemeClr>
                </a:solidFill>
                <a:latin typeface="Candara"/>
                <a:ea typeface="Candara"/>
                <a:cs typeface="Candara"/>
                <a:sym typeface="Candara"/>
              </a:rPr>
              <a:t>Modificación al artículo 27 del CT implica homologar el nuevo régimen a los trabajadores de hoteles. El inciso tercero es particularmente complejo, pues permite a los trabajadores permanecer por doce horas en el lugar de trabajo con una hora de descanso imputable a la jornada. El tiempo en el lugar de trabajo debe ser reducido conforme a la idea matriz de este proyecto.</a:t>
            </a:r>
          </a:p>
        </p:txBody>
      </p:sp>
      <p:sp>
        <p:nvSpPr>
          <p:cNvPr id="21" name="Google Shape;112;p21">
            <a:extLst>
              <a:ext uri="{FF2B5EF4-FFF2-40B4-BE49-F238E27FC236}">
                <a16:creationId xmlns:a16="http://schemas.microsoft.com/office/drawing/2014/main" id="{3EF163A9-CCE6-7AE6-2DBE-EA404D9A50DA}"/>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3482670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1;p24">
            <a:extLst>
              <a:ext uri="{FF2B5EF4-FFF2-40B4-BE49-F238E27FC236}">
                <a16:creationId xmlns:a16="http://schemas.microsoft.com/office/drawing/2014/main" id="{CBB66C57-2E7E-48C6-ABB7-2842A802D5A2}"/>
              </a:ext>
            </a:extLst>
          </p:cNvPr>
          <p:cNvSpPr txBox="1">
            <a:spLocks noGrp="1"/>
          </p:cNvSpPr>
          <p:nvPr>
            <p:ph type="body" idx="1"/>
          </p:nvPr>
        </p:nvSpPr>
        <p:spPr>
          <a:xfrm>
            <a:off x="2432543" y="1885075"/>
            <a:ext cx="9138769" cy="32937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Trabajadores de mar </a:t>
            </a:r>
            <a:endParaRPr sz="3600" dirty="0">
              <a:solidFill>
                <a:schemeClr val="accent5">
                  <a:lumMod val="50000"/>
                </a:schemeClr>
              </a:solidFill>
              <a:latin typeface="Candara"/>
              <a:ea typeface="Candara"/>
              <a:cs typeface="Candara"/>
              <a:sym typeface="Candara"/>
            </a:endParaRPr>
          </a:p>
          <a:p>
            <a:pPr marL="342900" indent="-336550" algn="just">
              <a:spcBef>
                <a:spcPts val="560"/>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Aplicación de nuevo régimen a la extensión de la jornada de trabajo de los trabajadores de mar (art. 106 y 109) y los trabajadores de restaurant (art. 34 bis).</a:t>
            </a:r>
            <a:endParaRPr sz="3600" dirty="0">
              <a:solidFill>
                <a:schemeClr val="accent5">
                  <a:lumMod val="50000"/>
                </a:schemeClr>
              </a:solidFill>
              <a:latin typeface="Candara"/>
              <a:ea typeface="Candara"/>
              <a:cs typeface="Candara"/>
              <a:sym typeface="Candara"/>
            </a:endParaRPr>
          </a:p>
        </p:txBody>
      </p:sp>
      <p:sp>
        <p:nvSpPr>
          <p:cNvPr id="24" name="Google Shape;112;p21">
            <a:extLst>
              <a:ext uri="{FF2B5EF4-FFF2-40B4-BE49-F238E27FC236}">
                <a16:creationId xmlns:a16="http://schemas.microsoft.com/office/drawing/2014/main" id="{A7095F8D-385F-FC79-507A-7C4508946D56}"/>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2230049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7;p25">
            <a:extLst>
              <a:ext uri="{FF2B5EF4-FFF2-40B4-BE49-F238E27FC236}">
                <a16:creationId xmlns:a16="http://schemas.microsoft.com/office/drawing/2014/main" id="{5526AF5B-9C54-435C-A861-15E36CBC55E0}"/>
              </a:ext>
            </a:extLst>
          </p:cNvPr>
          <p:cNvSpPr txBox="1">
            <a:spLocks noGrp="1"/>
          </p:cNvSpPr>
          <p:nvPr>
            <p:ph type="body" idx="1"/>
          </p:nvPr>
        </p:nvSpPr>
        <p:spPr>
          <a:xfrm>
            <a:off x="2914980" y="2690040"/>
            <a:ext cx="7870500" cy="26094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Hora de colación d</a:t>
            </a:r>
            <a:r>
              <a:rPr lang="es-CL" sz="3600" dirty="0">
                <a:solidFill>
                  <a:schemeClr val="accent5">
                    <a:lumMod val="50000"/>
                  </a:schemeClr>
                </a:solidFill>
                <a:latin typeface="Candara"/>
                <a:ea typeface="Candara"/>
                <a:cs typeface="Candara"/>
                <a:sym typeface="Candara"/>
              </a:rPr>
              <a:t>ebe ser imputado al empleador</a:t>
            </a:r>
            <a:endParaRPr sz="3600" dirty="0">
              <a:solidFill>
                <a:schemeClr val="accent5">
                  <a:lumMod val="50000"/>
                </a:schemeClr>
              </a:solidFill>
              <a:latin typeface="Candara"/>
              <a:ea typeface="Candara"/>
              <a:cs typeface="Candara"/>
              <a:sym typeface="Candara"/>
            </a:endParaRPr>
          </a:p>
          <a:p>
            <a:pPr marL="0" indent="0" algn="just">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A49F5753-A5EB-66A8-E888-708C483A4BF6}"/>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3426144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7;p25">
            <a:extLst>
              <a:ext uri="{FF2B5EF4-FFF2-40B4-BE49-F238E27FC236}">
                <a16:creationId xmlns:a16="http://schemas.microsoft.com/office/drawing/2014/main" id="{5526AF5B-9C54-435C-A861-15E36CBC55E0}"/>
              </a:ext>
            </a:extLst>
          </p:cNvPr>
          <p:cNvSpPr txBox="1">
            <a:spLocks noGrp="1"/>
          </p:cNvSpPr>
          <p:nvPr>
            <p:ph type="body" idx="1"/>
          </p:nvPr>
        </p:nvSpPr>
        <p:spPr>
          <a:xfrm>
            <a:off x="2914980" y="2690040"/>
            <a:ext cx="7870500" cy="26094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Protección remuneracional </a:t>
            </a:r>
            <a:r>
              <a:rPr lang="es-CL" sz="3600" dirty="0">
                <a:solidFill>
                  <a:schemeClr val="accent5">
                    <a:lumMod val="50000"/>
                  </a:schemeClr>
                </a:solidFill>
                <a:latin typeface="Candara"/>
                <a:ea typeface="Candara"/>
                <a:cs typeface="Candara"/>
                <a:sym typeface="Candara"/>
              </a:rPr>
              <a:t>a las y los trabajadores que reciben bonos y asignaciones a través de leyes suplementarias.</a:t>
            </a:r>
            <a:endParaRPr sz="3600" dirty="0">
              <a:solidFill>
                <a:schemeClr val="accent5">
                  <a:lumMod val="50000"/>
                </a:schemeClr>
              </a:solidFill>
              <a:latin typeface="Candara"/>
              <a:ea typeface="Candara"/>
              <a:cs typeface="Candara"/>
              <a:sym typeface="Candara"/>
            </a:endParaRPr>
          </a:p>
          <a:p>
            <a:pPr marL="0" indent="0" algn="just">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512CA5AE-451C-8651-8F67-F4406CD40844}"/>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578740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5" name="Google Shape;125;p23"/>
          <p:cNvSpPr txBox="1">
            <a:spLocks noGrp="1"/>
          </p:cNvSpPr>
          <p:nvPr>
            <p:ph type="body" idx="1"/>
          </p:nvPr>
        </p:nvSpPr>
        <p:spPr>
          <a:xfrm>
            <a:off x="2116921" y="1270612"/>
            <a:ext cx="8237384" cy="4851725"/>
          </a:xfrm>
          <a:prstGeom prst="rect">
            <a:avLst/>
          </a:prstGeom>
        </p:spPr>
        <p:txBody>
          <a:bodyPr spcFirstLastPara="1" wrap="square" lIns="91425" tIns="91425" rIns="91425" bIns="91425" anchor="t" anchorCtr="0">
            <a:noAutofit/>
          </a:bodyPr>
          <a:lstStyle/>
          <a:p>
            <a:pPr indent="-336550" algn="just">
              <a:spcBef>
                <a:spcPts val="1600"/>
              </a:spcBef>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Chile tiene la </a:t>
            </a:r>
            <a:r>
              <a:rPr lang="es" sz="3400" b="1" dirty="0">
                <a:solidFill>
                  <a:srgbClr val="073763"/>
                </a:solidFill>
                <a:latin typeface="Quattrocento Sans"/>
                <a:ea typeface="Quattrocento Sans"/>
                <a:cs typeface="Quattrocento Sans"/>
                <a:sym typeface="Quattrocento Sans"/>
              </a:rPr>
              <a:t>quinta jornada laboral más extensa</a:t>
            </a:r>
            <a:r>
              <a:rPr lang="es" sz="3400" dirty="0">
                <a:solidFill>
                  <a:srgbClr val="073763"/>
                </a:solidFill>
                <a:latin typeface="Quattrocento Sans"/>
                <a:ea typeface="Quattrocento Sans"/>
                <a:cs typeface="Quattrocento Sans"/>
                <a:sym typeface="Quattrocento Sans"/>
              </a:rPr>
              <a:t> de los países miembros de la Organización para la Cooperación y el Desarrollo Económico OCDE.</a:t>
            </a:r>
            <a:endParaRPr sz="3400" dirty="0">
              <a:solidFill>
                <a:srgbClr val="073763"/>
              </a:solidFill>
              <a:latin typeface="Quattrocento Sans"/>
              <a:ea typeface="Quattrocento Sans"/>
              <a:cs typeface="Quattrocento Sans"/>
              <a:sym typeface="Quattrocento Sans"/>
            </a:endParaRPr>
          </a:p>
          <a:p>
            <a:pPr indent="-336550" algn="just">
              <a:spcBef>
                <a:spcPts val="1600"/>
              </a:spcBef>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En Chile se trabajan más de </a:t>
            </a:r>
            <a:r>
              <a:rPr lang="es" sz="3400" b="1" dirty="0">
                <a:solidFill>
                  <a:srgbClr val="073763"/>
                </a:solidFill>
                <a:latin typeface="Quattrocento Sans"/>
                <a:ea typeface="Quattrocento Sans"/>
                <a:cs typeface="Quattrocento Sans"/>
                <a:sym typeface="Quattrocento Sans"/>
              </a:rPr>
              <a:t>200 horas por sobre el promedio</a:t>
            </a:r>
            <a:r>
              <a:rPr lang="es" sz="3400" dirty="0">
                <a:solidFill>
                  <a:srgbClr val="073763"/>
                </a:solidFill>
                <a:latin typeface="Quattrocento Sans"/>
                <a:ea typeface="Quattrocento Sans"/>
                <a:cs typeface="Quattrocento Sans"/>
                <a:sym typeface="Quattrocento Sans"/>
              </a:rPr>
              <a:t> de los países miembros de la OCDE.</a:t>
            </a:r>
            <a:endParaRPr sz="3400" dirty="0">
              <a:solidFill>
                <a:srgbClr val="073763"/>
              </a:solidFill>
              <a:latin typeface="Quattrocento Sans"/>
              <a:ea typeface="Quattrocento Sans"/>
              <a:cs typeface="Quattrocento Sans"/>
              <a:sym typeface="Quattrocento Sans"/>
            </a:endParaRPr>
          </a:p>
        </p:txBody>
      </p:sp>
      <p:sp>
        <p:nvSpPr>
          <p:cNvPr id="6" name="Google Shape;112;p21">
            <a:extLst>
              <a:ext uri="{FF2B5EF4-FFF2-40B4-BE49-F238E27FC236}">
                <a16:creationId xmlns:a16="http://schemas.microsoft.com/office/drawing/2014/main" id="{8EE62F0F-9DCE-443A-9AE2-C5E334E9C8E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6" name="Grupo 25">
            <a:extLst>
              <a:ext uri="{FF2B5EF4-FFF2-40B4-BE49-F238E27FC236}">
                <a16:creationId xmlns:a16="http://schemas.microsoft.com/office/drawing/2014/main" id="{47CC150D-AE76-45EF-A8D3-4095668DFC90}"/>
              </a:ext>
            </a:extLst>
          </p:cNvPr>
          <p:cNvGrpSpPr/>
          <p:nvPr/>
        </p:nvGrpSpPr>
        <p:grpSpPr>
          <a:xfrm rot="10800000" flipH="1">
            <a:off x="10683480" y="1561027"/>
            <a:ext cx="3240962" cy="3248574"/>
            <a:chOff x="-4392388" y="18432635"/>
            <a:chExt cx="11593288" cy="11612922"/>
          </a:xfrm>
        </p:grpSpPr>
        <p:sp>
          <p:nvSpPr>
            <p:cNvPr id="27" name="Elipse 26">
              <a:extLst>
                <a:ext uri="{FF2B5EF4-FFF2-40B4-BE49-F238E27FC236}">
                  <a16:creationId xmlns:a16="http://schemas.microsoft.com/office/drawing/2014/main" id="{D075137D-4CD6-4C2D-B81D-375D694E473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Círculo: vacío 27">
              <a:extLst>
                <a:ext uri="{FF2B5EF4-FFF2-40B4-BE49-F238E27FC236}">
                  <a16:creationId xmlns:a16="http://schemas.microsoft.com/office/drawing/2014/main" id="{FFB744DC-DA31-4BA3-8FAD-1948E08BD018}"/>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9" name="Rectángulo: esquinas redondeadas 28">
              <a:extLst>
                <a:ext uri="{FF2B5EF4-FFF2-40B4-BE49-F238E27FC236}">
                  <a16:creationId xmlns:a16="http://schemas.microsoft.com/office/drawing/2014/main" id="{CECEEAB5-9B5A-4A4E-980C-6891F773717F}"/>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esquinas redondeadas 29">
              <a:extLst>
                <a:ext uri="{FF2B5EF4-FFF2-40B4-BE49-F238E27FC236}">
                  <a16:creationId xmlns:a16="http://schemas.microsoft.com/office/drawing/2014/main" id="{15381A8D-1C6E-4862-BD2F-00DAF21C1FC5}"/>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B906A324-79B1-4416-AFB1-ED2DF35071A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2" name="Grupo 31">
              <a:extLst>
                <a:ext uri="{FF2B5EF4-FFF2-40B4-BE49-F238E27FC236}">
                  <a16:creationId xmlns:a16="http://schemas.microsoft.com/office/drawing/2014/main" id="{AC7D9103-4B2A-4F5D-A09F-E09F970994A0}"/>
                </a:ext>
              </a:extLst>
            </p:cNvPr>
            <p:cNvGrpSpPr/>
            <p:nvPr/>
          </p:nvGrpSpPr>
          <p:grpSpPr>
            <a:xfrm>
              <a:off x="-3528292" y="19106527"/>
              <a:ext cx="9937104" cy="5431744"/>
              <a:chOff x="-3528292" y="19106527"/>
              <a:chExt cx="9937104" cy="5431744"/>
            </a:xfrm>
          </p:grpSpPr>
          <p:sp>
            <p:nvSpPr>
              <p:cNvPr id="37" name="Elipse 36">
                <a:extLst>
                  <a:ext uri="{FF2B5EF4-FFF2-40B4-BE49-F238E27FC236}">
                    <a16:creationId xmlns:a16="http://schemas.microsoft.com/office/drawing/2014/main" id="{38761F92-162C-4936-B880-FF17AB755C5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A2A4661D-94FD-4156-8F9C-E59FB78AB4E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F16C218C-8DA7-4F7B-AFFB-0EEB525DF8F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878BF284-0CEB-40D2-82DA-48018CCB9DC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Elipse 40">
                <a:extLst>
                  <a:ext uri="{FF2B5EF4-FFF2-40B4-BE49-F238E27FC236}">
                    <a16:creationId xmlns:a16="http://schemas.microsoft.com/office/drawing/2014/main" id="{77024558-9476-49DB-B072-7DB1FBED9DD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3" name="Grupo 32">
              <a:extLst>
                <a:ext uri="{FF2B5EF4-FFF2-40B4-BE49-F238E27FC236}">
                  <a16:creationId xmlns:a16="http://schemas.microsoft.com/office/drawing/2014/main" id="{04EA9362-661D-410D-9171-C1DF31446515}"/>
                </a:ext>
              </a:extLst>
            </p:cNvPr>
            <p:cNvGrpSpPr/>
            <p:nvPr/>
          </p:nvGrpSpPr>
          <p:grpSpPr>
            <a:xfrm rot="10800000">
              <a:off x="-2203510" y="27327935"/>
              <a:ext cx="7378547" cy="2081060"/>
              <a:chOff x="-2294517" y="19106527"/>
              <a:chExt cx="7378547" cy="2081060"/>
            </a:xfrm>
          </p:grpSpPr>
          <p:sp>
            <p:nvSpPr>
              <p:cNvPr id="34" name="Elipse 33">
                <a:extLst>
                  <a:ext uri="{FF2B5EF4-FFF2-40B4-BE49-F238E27FC236}">
                    <a16:creationId xmlns:a16="http://schemas.microsoft.com/office/drawing/2014/main" id="{40C6F4A6-4269-4505-867A-39731477737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216E315E-BE0A-4E42-A2B8-FF3BC081739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78A3F18F-26A8-4AC2-8BF0-05F8242CAF7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2" name="Imagen 41">
            <a:extLst>
              <a:ext uri="{FF2B5EF4-FFF2-40B4-BE49-F238E27FC236}">
                <a16:creationId xmlns:a16="http://schemas.microsoft.com/office/drawing/2014/main" id="{A485564F-4CC6-460C-9A8C-80841ABB2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41" name="Google Shape;112;p21">
            <a:extLst>
              <a:ext uri="{FF2B5EF4-FFF2-40B4-BE49-F238E27FC236}">
                <a16:creationId xmlns:a16="http://schemas.microsoft.com/office/drawing/2014/main" id="{C0037D33-F579-4E4C-8ABA-6E6EC61C8760}"/>
              </a:ext>
            </a:extLst>
          </p:cNvPr>
          <p:cNvSpPr txBox="1">
            <a:spLocks/>
          </p:cNvSpPr>
          <p:nvPr/>
        </p:nvSpPr>
        <p:spPr>
          <a:xfrm>
            <a:off x="2845197" y="621696"/>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PROYECTO 40 HORAS</a:t>
            </a:r>
          </a:p>
        </p:txBody>
      </p:sp>
      <p:sp>
        <p:nvSpPr>
          <p:cNvPr id="42" name="CuadroTexto 41">
            <a:extLst>
              <a:ext uri="{FF2B5EF4-FFF2-40B4-BE49-F238E27FC236}">
                <a16:creationId xmlns:a16="http://schemas.microsoft.com/office/drawing/2014/main" id="{B4E27AEE-5BE5-4155-91BC-777895CC53F2}"/>
              </a:ext>
            </a:extLst>
          </p:cNvPr>
          <p:cNvSpPr txBox="1"/>
          <p:nvPr/>
        </p:nvSpPr>
        <p:spPr>
          <a:xfrm>
            <a:off x="3219525" y="5415711"/>
            <a:ext cx="5932577" cy="707886"/>
          </a:xfrm>
          <a:prstGeom prst="rect">
            <a:avLst/>
          </a:prstGeom>
          <a:solidFill>
            <a:schemeClr val="accent5">
              <a:lumMod val="50000"/>
            </a:schemeClr>
          </a:solidFill>
          <a:ln>
            <a:solidFill>
              <a:schemeClr val="accent5">
                <a:lumMod val="50000"/>
              </a:schemeClr>
            </a:solidFill>
          </a:ln>
        </p:spPr>
        <p:txBody>
          <a:bodyPr wrap="square" rtlCol="0">
            <a:spAutoFit/>
          </a:bodyPr>
          <a:lstStyle/>
          <a:p>
            <a:pPr algn="ctr"/>
            <a:r>
              <a:rPr lang="es-CL" sz="4000" b="1" dirty="0">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#vamosporlas40horas</a:t>
            </a:r>
          </a:p>
        </p:txBody>
      </p:sp>
      <p:sp>
        <p:nvSpPr>
          <p:cNvPr id="43" name="Google Shape;112;p21">
            <a:extLst>
              <a:ext uri="{FF2B5EF4-FFF2-40B4-BE49-F238E27FC236}">
                <a16:creationId xmlns:a16="http://schemas.microsoft.com/office/drawing/2014/main" id="{15162BE6-E9E3-473F-BB46-FE1AA6A36B52}"/>
              </a:ext>
            </a:extLst>
          </p:cNvPr>
          <p:cNvSpPr txBox="1">
            <a:spLocks/>
          </p:cNvSpPr>
          <p:nvPr/>
        </p:nvSpPr>
        <p:spPr>
          <a:xfrm>
            <a:off x="2107562" y="1572222"/>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ES CONSTITUCIONAL</a:t>
            </a:r>
          </a:p>
        </p:txBody>
      </p:sp>
      <p:sp>
        <p:nvSpPr>
          <p:cNvPr id="44" name="Google Shape;112;p21">
            <a:extLst>
              <a:ext uri="{FF2B5EF4-FFF2-40B4-BE49-F238E27FC236}">
                <a16:creationId xmlns:a16="http://schemas.microsoft.com/office/drawing/2014/main" id="{6A5AD313-1ACF-4A41-8730-155484AF01F1}"/>
              </a:ext>
            </a:extLst>
          </p:cNvPr>
          <p:cNvSpPr txBox="1">
            <a:spLocks/>
          </p:cNvSpPr>
          <p:nvPr/>
        </p:nvSpPr>
        <p:spPr>
          <a:xfrm>
            <a:off x="2107498" y="2522748"/>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GENERARÁ MÁS EMPLEO</a:t>
            </a:r>
          </a:p>
        </p:txBody>
      </p:sp>
      <p:sp>
        <p:nvSpPr>
          <p:cNvPr id="45" name="Google Shape;112;p21">
            <a:extLst>
              <a:ext uri="{FF2B5EF4-FFF2-40B4-BE49-F238E27FC236}">
                <a16:creationId xmlns:a16="http://schemas.microsoft.com/office/drawing/2014/main" id="{1FD53252-423D-4F5B-A7E7-20E13D995501}"/>
              </a:ext>
            </a:extLst>
          </p:cNvPr>
          <p:cNvSpPr txBox="1">
            <a:spLocks/>
          </p:cNvSpPr>
          <p:nvPr/>
        </p:nvSpPr>
        <p:spPr>
          <a:xfrm>
            <a:off x="2107498" y="3501333"/>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MEJORARÁ LA PRODUCTIVIDAD</a:t>
            </a:r>
          </a:p>
        </p:txBody>
      </p:sp>
      <p:sp>
        <p:nvSpPr>
          <p:cNvPr id="46" name="Google Shape;112;p21">
            <a:extLst>
              <a:ext uri="{FF2B5EF4-FFF2-40B4-BE49-F238E27FC236}">
                <a16:creationId xmlns:a16="http://schemas.microsoft.com/office/drawing/2014/main" id="{FC5A24E0-F7EB-4927-9D7C-DEFDBDC10EE8}"/>
              </a:ext>
            </a:extLst>
          </p:cNvPr>
          <p:cNvSpPr txBox="1">
            <a:spLocks/>
          </p:cNvSpPr>
          <p:nvPr/>
        </p:nvSpPr>
        <p:spPr>
          <a:xfrm>
            <a:off x="2107498" y="4458522"/>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MEJORARÁ CALIDAD DE VIDA</a:t>
            </a:r>
          </a:p>
        </p:txBody>
      </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899446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persona, hombre, interior, edificio&#10;&#10;Descripción generada automáticamente">
            <a:extLst>
              <a:ext uri="{FF2B5EF4-FFF2-40B4-BE49-F238E27FC236}">
                <a16:creationId xmlns:a16="http://schemas.microsoft.com/office/drawing/2014/main" id="{37F2FE1E-973F-492C-B835-7CB03950A1B5}"/>
              </a:ext>
            </a:extLst>
          </p:cNvPr>
          <p:cNvPicPr>
            <a:picLocks noChangeAspect="1"/>
          </p:cNvPicPr>
          <p:nvPr/>
        </p:nvPicPr>
        <p:blipFill rotWithShape="1">
          <a:blip r:embed="rId3"/>
          <a:srcRect b="21561"/>
          <a:stretch/>
        </p:blipFill>
        <p:spPr>
          <a:xfrm>
            <a:off x="2432478" y="1922494"/>
            <a:ext cx="7600492" cy="3611174"/>
          </a:xfrm>
          <a:prstGeom prst="rect">
            <a:avLst/>
          </a:prstGeom>
        </p:spPr>
      </p:pic>
    </p:spTree>
    <p:extLst>
      <p:ext uri="{BB962C8B-B14F-4D97-AF65-F5344CB8AC3E}">
        <p14:creationId xmlns:p14="http://schemas.microsoft.com/office/powerpoint/2010/main" val="1704300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0" name="Imagen 39">
            <a:extLst>
              <a:ext uri="{FF2B5EF4-FFF2-40B4-BE49-F238E27FC236}">
                <a16:creationId xmlns:a16="http://schemas.microsoft.com/office/drawing/2014/main" id="{A0B76F16-56D2-46B5-9E77-FC2CEDF60B50}"/>
              </a:ext>
            </a:extLst>
          </p:cNvPr>
          <p:cNvPicPr>
            <a:picLocks noChangeAspect="1"/>
          </p:cNvPicPr>
          <p:nvPr/>
        </p:nvPicPr>
        <p:blipFill>
          <a:blip r:embed="rId2"/>
          <a:stretch>
            <a:fillRect/>
          </a:stretch>
        </p:blipFill>
        <p:spPr>
          <a:xfrm>
            <a:off x="2136122" y="1616622"/>
            <a:ext cx="9470759" cy="4429336"/>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429244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persona, pose, personas, foto&#10;&#10;Descripción generada automáticamente">
            <a:extLst>
              <a:ext uri="{FF2B5EF4-FFF2-40B4-BE49-F238E27FC236}">
                <a16:creationId xmlns:a16="http://schemas.microsoft.com/office/drawing/2014/main" id="{0EEAEAF5-5009-4821-9E51-5A3C9A353A8A}"/>
              </a:ext>
            </a:extLst>
          </p:cNvPr>
          <p:cNvPicPr>
            <a:picLocks noChangeAspect="1"/>
          </p:cNvPicPr>
          <p:nvPr/>
        </p:nvPicPr>
        <p:blipFill rotWithShape="1">
          <a:blip r:embed="rId3"/>
          <a:srcRect b="24247"/>
          <a:stretch/>
        </p:blipFill>
        <p:spPr>
          <a:xfrm>
            <a:off x="2470860" y="1520243"/>
            <a:ext cx="7658268" cy="4351053"/>
          </a:xfrm>
          <a:prstGeom prst="rect">
            <a:avLst/>
          </a:prstGeom>
        </p:spPr>
      </p:pic>
      <p:sp>
        <p:nvSpPr>
          <p:cNvPr id="40" name="Google Shape;112;p21">
            <a:extLst>
              <a:ext uri="{FF2B5EF4-FFF2-40B4-BE49-F238E27FC236}">
                <a16:creationId xmlns:a16="http://schemas.microsoft.com/office/drawing/2014/main" id="{48DEB001-6456-4FB6-9A66-D50D86076A1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spTree>
    <p:extLst>
      <p:ext uri="{BB962C8B-B14F-4D97-AF65-F5344CB8AC3E}">
        <p14:creationId xmlns:p14="http://schemas.microsoft.com/office/powerpoint/2010/main" val="558936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descr="Imagen que contiene texto, hombre, periódico&#10;&#10;Descripción generada automáticamente">
            <a:extLst>
              <a:ext uri="{FF2B5EF4-FFF2-40B4-BE49-F238E27FC236}">
                <a16:creationId xmlns:a16="http://schemas.microsoft.com/office/drawing/2014/main" id="{B327A22D-38C3-45E3-8E6F-A2C48A0C3B5F}"/>
              </a:ext>
            </a:extLst>
          </p:cNvPr>
          <p:cNvPicPr>
            <a:picLocks noChangeAspect="1"/>
          </p:cNvPicPr>
          <p:nvPr/>
        </p:nvPicPr>
        <p:blipFill rotWithShape="1">
          <a:blip r:embed="rId3"/>
          <a:srcRect l="14040" r="6523" b="22695"/>
          <a:stretch/>
        </p:blipFill>
        <p:spPr>
          <a:xfrm>
            <a:off x="2384854" y="1546210"/>
            <a:ext cx="7557954" cy="4102523"/>
          </a:xfrm>
          <a:prstGeom prst="rect">
            <a:avLst/>
          </a:prstGeom>
        </p:spPr>
      </p:pic>
      <p:sp>
        <p:nvSpPr>
          <p:cNvPr id="40" name="Google Shape;112;p21">
            <a:extLst>
              <a:ext uri="{FF2B5EF4-FFF2-40B4-BE49-F238E27FC236}">
                <a16:creationId xmlns:a16="http://schemas.microsoft.com/office/drawing/2014/main" id="{3332C55A-E9A6-4373-BB11-E7216A26667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spTree>
    <p:extLst>
      <p:ext uri="{BB962C8B-B14F-4D97-AF65-F5344CB8AC3E}">
        <p14:creationId xmlns:p14="http://schemas.microsoft.com/office/powerpoint/2010/main" val="3645107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Google Shape;112;p21">
            <a:extLst>
              <a:ext uri="{FF2B5EF4-FFF2-40B4-BE49-F238E27FC236}">
                <a16:creationId xmlns:a16="http://schemas.microsoft.com/office/drawing/2014/main" id="{3332C55A-E9A6-4373-BB11-E7216A26667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pic>
        <p:nvPicPr>
          <p:cNvPr id="9" name="Imagen 8" descr="Imagen que contiene pared, persona, interior, hombre&#10;&#10;Descripción generada automáticamente">
            <a:extLst>
              <a:ext uri="{FF2B5EF4-FFF2-40B4-BE49-F238E27FC236}">
                <a16:creationId xmlns:a16="http://schemas.microsoft.com/office/drawing/2014/main" id="{5FF3FE10-50B5-4BE6-9C4E-EEA0DA336434}"/>
              </a:ext>
            </a:extLst>
          </p:cNvPr>
          <p:cNvPicPr>
            <a:picLocks noChangeAspect="1"/>
          </p:cNvPicPr>
          <p:nvPr/>
        </p:nvPicPr>
        <p:blipFill>
          <a:blip r:embed="rId3"/>
          <a:stretch>
            <a:fillRect/>
          </a:stretch>
        </p:blipFill>
        <p:spPr>
          <a:xfrm>
            <a:off x="2432478" y="1560329"/>
            <a:ext cx="7426811" cy="4177581"/>
          </a:xfrm>
          <a:prstGeom prst="rect">
            <a:avLst/>
          </a:prstGeom>
        </p:spPr>
      </p:pic>
      <p:sp>
        <p:nvSpPr>
          <p:cNvPr id="24" name="CuadroTexto 23">
            <a:extLst>
              <a:ext uri="{FF2B5EF4-FFF2-40B4-BE49-F238E27FC236}">
                <a16:creationId xmlns:a16="http://schemas.microsoft.com/office/drawing/2014/main" id="{71CE1C43-9594-4F80-BFE3-C7CD76804857}"/>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extLst>
      <p:ext uri="{BB962C8B-B14F-4D97-AF65-F5344CB8AC3E}">
        <p14:creationId xmlns:p14="http://schemas.microsoft.com/office/powerpoint/2010/main" val="1621520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632227" y="1064612"/>
            <a:ext cx="8707980" cy="4472000"/>
          </a:xfrm>
        </p:spPr>
        <p:txBody>
          <a:bodyPr>
            <a:normAutofit lnSpcReduction="10000"/>
          </a:bodyPr>
          <a:lstStyle/>
          <a:p>
            <a:pPr marL="152396" indent="0">
              <a:buNone/>
            </a:pPr>
            <a:r>
              <a:rPr lang="es" dirty="0">
                <a:solidFill>
                  <a:srgbClr val="073763"/>
                </a:solidFill>
                <a:latin typeface="Quattrocento Sans"/>
                <a:ea typeface="Quattrocento Sans"/>
                <a:cs typeface="Quattrocento Sans"/>
                <a:sym typeface="Quattrocento Sans"/>
              </a:rPr>
              <a:t>+56979860261</a:t>
            </a:r>
          </a:p>
          <a:p>
            <a:pPr marL="152396" indent="0">
              <a:buNone/>
            </a:pPr>
            <a:endParaRPr lang="es" dirty="0">
              <a:solidFill>
                <a:srgbClr val="073763"/>
              </a:solidFill>
              <a:latin typeface="Quattrocento Sans"/>
              <a:ea typeface="Quattrocento Sans"/>
              <a:cs typeface="Quattrocento Sans"/>
              <a:sym typeface="Quattrocento Sans"/>
            </a:endParaRPr>
          </a:p>
          <a:p>
            <a:pPr marL="152396" indent="0">
              <a:buNone/>
            </a:pPr>
            <a:r>
              <a:rPr lang="es" dirty="0">
                <a:solidFill>
                  <a:srgbClr val="073763"/>
                </a:solidFill>
                <a:latin typeface="Quattrocento Sans"/>
                <a:ea typeface="Quattrocento Sans"/>
                <a:cs typeface="Quattrocento Sans"/>
                <a:sym typeface="Quattrocento Sans"/>
              </a:rPr>
              <a:t>Correo: coordinadora40horas@gmail.com</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Instagram: vamosporlas40horas</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Facebook: 40 Horas</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Twitter: proyecto40horas</a:t>
            </a:r>
          </a:p>
          <a:p>
            <a:pPr marL="152396" indent="0">
              <a:buNone/>
            </a:pPr>
            <a:endParaRPr lang="es-CL" dirty="0"/>
          </a:p>
        </p:txBody>
      </p:sp>
      <p:pic>
        <p:nvPicPr>
          <p:cNvPr id="7170" name="Picture 2" descr="C:\Users\Macarena\Documents\40 Horas\Logo 40 Hor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34" y="2082390"/>
            <a:ext cx="2433469" cy="238953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4E4B8CC6-79D7-4D1A-8A2C-732E40637489}"/>
              </a:ext>
            </a:extLst>
          </p:cNvPr>
          <p:cNvGrpSpPr/>
          <p:nvPr/>
        </p:nvGrpSpPr>
        <p:grpSpPr>
          <a:xfrm>
            <a:off x="3719648" y="2038143"/>
            <a:ext cx="1020180" cy="3221259"/>
            <a:chOff x="189865" y="170577"/>
            <a:chExt cx="205153" cy="784749"/>
          </a:xfrm>
        </p:grpSpPr>
        <p:pic>
          <p:nvPicPr>
            <p:cNvPr id="6" name="Imagen 5">
              <a:extLst>
                <a:ext uri="{FF2B5EF4-FFF2-40B4-BE49-F238E27FC236}">
                  <a16:creationId xmlns:a16="http://schemas.microsoft.com/office/drawing/2014/main" id="{56734BBF-8F68-4134-9AC2-0E83C32F0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53" y="383826"/>
              <a:ext cx="173355" cy="160655"/>
            </a:xfrm>
            <a:prstGeom prst="rect">
              <a:avLst/>
            </a:prstGeom>
          </p:spPr>
        </p:pic>
        <p:pic>
          <p:nvPicPr>
            <p:cNvPr id="7" name="Imagen 6">
              <a:extLst>
                <a:ext uri="{FF2B5EF4-FFF2-40B4-BE49-F238E27FC236}">
                  <a16:creationId xmlns:a16="http://schemas.microsoft.com/office/drawing/2014/main" id="{D1930283-548D-4C3F-B1BF-35D184FD9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93" y="593045"/>
              <a:ext cx="142875" cy="142875"/>
            </a:xfrm>
            <a:prstGeom prst="rect">
              <a:avLst/>
            </a:prstGeom>
          </p:spPr>
        </p:pic>
        <p:pic>
          <p:nvPicPr>
            <p:cNvPr id="8" name="Imagen 7">
              <a:extLst>
                <a:ext uri="{FF2B5EF4-FFF2-40B4-BE49-F238E27FC236}">
                  <a16:creationId xmlns:a16="http://schemas.microsoft.com/office/drawing/2014/main" id="{8B23D0B6-DB5E-4843-BD87-05847DEE7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53" y="813086"/>
              <a:ext cx="189865" cy="142240"/>
            </a:xfrm>
            <a:prstGeom prst="rect">
              <a:avLst/>
            </a:prstGeom>
          </p:spPr>
        </p:pic>
        <p:pic>
          <p:nvPicPr>
            <p:cNvPr id="9" name="Imagen 8">
              <a:extLst>
                <a:ext uri="{FF2B5EF4-FFF2-40B4-BE49-F238E27FC236}">
                  <a16:creationId xmlns:a16="http://schemas.microsoft.com/office/drawing/2014/main" id="{7E279E87-0321-4613-9020-48F2BF2616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28" b="13773"/>
            <a:stretch/>
          </p:blipFill>
          <p:spPr bwMode="auto">
            <a:xfrm>
              <a:off x="189865" y="170577"/>
              <a:ext cx="183515" cy="127635"/>
            </a:xfrm>
            <a:prstGeom prst="rect">
              <a:avLst/>
            </a:prstGeom>
            <a:ln>
              <a:noFill/>
            </a:ln>
            <a:extLst>
              <a:ext uri="{53640926-AAD7-44D8-BBD7-CCE9431645EC}">
                <a14:shadowObscured xmlns:a14="http://schemas.microsoft.com/office/drawing/2010/main"/>
              </a:ext>
            </a:extLst>
          </p:spPr>
        </p:pic>
      </p:grpSp>
      <p:pic>
        <p:nvPicPr>
          <p:cNvPr id="13" name="Imagen 12">
            <a:extLst>
              <a:ext uri="{FF2B5EF4-FFF2-40B4-BE49-F238E27FC236}">
                <a16:creationId xmlns:a16="http://schemas.microsoft.com/office/drawing/2014/main" id="{2412A420-A018-4505-BB13-90B47C8DF2DF}"/>
              </a:ext>
            </a:extLst>
          </p:cNvPr>
          <p:cNvPicPr>
            <a:picLocks noChangeAspect="1"/>
          </p:cNvPicPr>
          <p:nvPr/>
        </p:nvPicPr>
        <p:blipFill>
          <a:blip r:embed="rId7"/>
          <a:stretch>
            <a:fillRect/>
          </a:stretch>
        </p:blipFill>
        <p:spPr>
          <a:xfrm>
            <a:off x="3744481" y="897991"/>
            <a:ext cx="964437" cy="964437"/>
          </a:xfrm>
          <a:prstGeom prst="rect">
            <a:avLst/>
          </a:prstGeom>
        </p:spPr>
      </p:pic>
    </p:spTree>
    <p:extLst>
      <p:ext uri="{BB962C8B-B14F-4D97-AF65-F5344CB8AC3E}">
        <p14:creationId xmlns:p14="http://schemas.microsoft.com/office/powerpoint/2010/main" val="182077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pic>
        <p:nvPicPr>
          <p:cNvPr id="126" name="Google Shape;126;p23"/>
          <p:cNvPicPr preferRelativeResize="0"/>
          <p:nvPr/>
        </p:nvPicPr>
        <p:blipFill rotWithShape="1">
          <a:blip r:embed="rId3">
            <a:alphaModFix/>
          </a:blip>
          <a:srcRect b="4120"/>
          <a:stretch/>
        </p:blipFill>
        <p:spPr>
          <a:xfrm>
            <a:off x="2432478" y="1299258"/>
            <a:ext cx="8595248" cy="5257800"/>
          </a:xfrm>
          <a:prstGeom prst="rect">
            <a:avLst/>
          </a:prstGeom>
          <a:noFill/>
          <a:ln>
            <a:noFill/>
          </a:ln>
        </p:spPr>
      </p:pic>
      <p:sp>
        <p:nvSpPr>
          <p:cNvPr id="7" name="Google Shape;112;p21">
            <a:extLst>
              <a:ext uri="{FF2B5EF4-FFF2-40B4-BE49-F238E27FC236}">
                <a16:creationId xmlns:a16="http://schemas.microsoft.com/office/drawing/2014/main" id="{F49ECF49-BA81-416D-A2D4-69E488F828B5}"/>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59922763-5164-4226-85D8-63064FE9EDB3}"/>
              </a:ext>
            </a:extLst>
          </p:cNvPr>
          <p:cNvGrpSpPr/>
          <p:nvPr/>
        </p:nvGrpSpPr>
        <p:grpSpPr>
          <a:xfrm rot="10800000" flipH="1">
            <a:off x="10683480" y="1561027"/>
            <a:ext cx="3240962" cy="3248574"/>
            <a:chOff x="-4392388" y="18432635"/>
            <a:chExt cx="11593288" cy="11612922"/>
          </a:xfrm>
        </p:grpSpPr>
        <p:sp>
          <p:nvSpPr>
            <p:cNvPr id="22" name="Elipse 21">
              <a:extLst>
                <a:ext uri="{FF2B5EF4-FFF2-40B4-BE49-F238E27FC236}">
                  <a16:creationId xmlns:a16="http://schemas.microsoft.com/office/drawing/2014/main" id="{496D44E8-58F4-440A-ACC2-519B3F250AA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6EE8880F-9E66-4577-8B7C-9DE60D39574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9CEFC727-C3A4-4F98-B0B0-22BF7C63D777}"/>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2" name="Rectángulo: esquinas redondeadas 41">
              <a:extLst>
                <a:ext uri="{FF2B5EF4-FFF2-40B4-BE49-F238E27FC236}">
                  <a16:creationId xmlns:a16="http://schemas.microsoft.com/office/drawing/2014/main" id="{41FCADDD-E512-4966-8567-057C8A03C3E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Elipse 42">
              <a:extLst>
                <a:ext uri="{FF2B5EF4-FFF2-40B4-BE49-F238E27FC236}">
                  <a16:creationId xmlns:a16="http://schemas.microsoft.com/office/drawing/2014/main" id="{A01FA565-AD29-4AB1-B915-63152075636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4" name="Grupo 43">
              <a:extLst>
                <a:ext uri="{FF2B5EF4-FFF2-40B4-BE49-F238E27FC236}">
                  <a16:creationId xmlns:a16="http://schemas.microsoft.com/office/drawing/2014/main" id="{68D8D29D-C053-4E5A-B995-426FF477D611}"/>
                </a:ext>
              </a:extLst>
            </p:cNvPr>
            <p:cNvGrpSpPr/>
            <p:nvPr/>
          </p:nvGrpSpPr>
          <p:grpSpPr>
            <a:xfrm>
              <a:off x="-3528292" y="19106527"/>
              <a:ext cx="9937104" cy="5431744"/>
              <a:chOff x="-3528292" y="19106527"/>
              <a:chExt cx="9937104" cy="5431744"/>
            </a:xfrm>
          </p:grpSpPr>
          <p:sp>
            <p:nvSpPr>
              <p:cNvPr id="49" name="Elipse 48">
                <a:extLst>
                  <a:ext uri="{FF2B5EF4-FFF2-40B4-BE49-F238E27FC236}">
                    <a16:creationId xmlns:a16="http://schemas.microsoft.com/office/drawing/2014/main" id="{0BA6D6D2-1F4A-4799-9AB4-BBC5F04322DD}"/>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0" name="Elipse 49">
                <a:extLst>
                  <a:ext uri="{FF2B5EF4-FFF2-40B4-BE49-F238E27FC236}">
                    <a16:creationId xmlns:a16="http://schemas.microsoft.com/office/drawing/2014/main" id="{9EC0B42E-ABBA-4DE2-AEB1-A91E22AB02EB}"/>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0B00E7E0-73EC-40D5-8908-50CC22E0873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A528D4BD-DF9A-47DE-A34E-0FF9D6302C7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D0B267E6-FD82-4F5D-82CE-726D30767A9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5" name="Grupo 44">
              <a:extLst>
                <a:ext uri="{FF2B5EF4-FFF2-40B4-BE49-F238E27FC236}">
                  <a16:creationId xmlns:a16="http://schemas.microsoft.com/office/drawing/2014/main" id="{579EB040-F716-4D6F-8589-A377BE127DC3}"/>
                </a:ext>
              </a:extLst>
            </p:cNvPr>
            <p:cNvGrpSpPr/>
            <p:nvPr/>
          </p:nvGrpSpPr>
          <p:grpSpPr>
            <a:xfrm rot="10800000">
              <a:off x="-2203510" y="27327935"/>
              <a:ext cx="7378547" cy="2081060"/>
              <a:chOff x="-2294517" y="19106527"/>
              <a:chExt cx="7378547" cy="2081060"/>
            </a:xfrm>
          </p:grpSpPr>
          <p:sp>
            <p:nvSpPr>
              <p:cNvPr id="46" name="Elipse 45">
                <a:extLst>
                  <a:ext uri="{FF2B5EF4-FFF2-40B4-BE49-F238E27FC236}">
                    <a16:creationId xmlns:a16="http://schemas.microsoft.com/office/drawing/2014/main" id="{E5A98D23-34FB-4604-A86F-0C7B74F5902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7" name="Elipse 46">
                <a:extLst>
                  <a:ext uri="{FF2B5EF4-FFF2-40B4-BE49-F238E27FC236}">
                    <a16:creationId xmlns:a16="http://schemas.microsoft.com/office/drawing/2014/main" id="{A31DF293-21A9-4590-8FD4-B97862C9FB90}"/>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9E8070F9-3EB7-4D99-9EB7-DBE3F0ADEE6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4" name="Imagen 53">
            <a:extLst>
              <a:ext uri="{FF2B5EF4-FFF2-40B4-BE49-F238E27FC236}">
                <a16:creationId xmlns:a16="http://schemas.microsoft.com/office/drawing/2014/main" id="{473E8D95-E970-455B-9505-29664082D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287010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9" name="Google Shape;139;p25"/>
          <p:cNvSpPr txBox="1">
            <a:spLocks noGrp="1"/>
          </p:cNvSpPr>
          <p:nvPr>
            <p:ph type="body" idx="1"/>
          </p:nvPr>
        </p:nvSpPr>
        <p:spPr>
          <a:xfrm>
            <a:off x="932207" y="1501156"/>
            <a:ext cx="9406662"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 reducción de la jornada es concordante con medidas que promueven el desarrollo productivo de los países. </a:t>
            </a:r>
          </a:p>
          <a:p>
            <a:pPr indent="-336550" algn="just">
              <a:lnSpc>
                <a:spcPct val="115000"/>
              </a:lnSpc>
              <a:buClr>
                <a:srgbClr val="073763"/>
              </a:buClr>
              <a:buSzPts val="1700"/>
              <a:buFont typeface="Quattrocento Sans"/>
              <a:buChar char="●"/>
            </a:pPr>
            <a:r>
              <a:rPr lang="es-CL" dirty="0">
                <a:solidFill>
                  <a:srgbClr val="073763"/>
                </a:solidFill>
                <a:highlight>
                  <a:srgbClr val="FFFFFF"/>
                </a:highlight>
                <a:latin typeface="Quattrocento Sans"/>
                <a:ea typeface="Quattrocento Sans"/>
                <a:cs typeface="Quattrocento Sans"/>
                <a:sym typeface="Quattrocento Sans"/>
              </a:rPr>
              <a:t>La hipótesis de los salarios de eficiencia permite deducir que </a:t>
            </a:r>
            <a:r>
              <a:rPr lang="es-CL" b="1" dirty="0">
                <a:solidFill>
                  <a:srgbClr val="073763"/>
                </a:solidFill>
                <a:highlight>
                  <a:srgbClr val="FFFFFF"/>
                </a:highlight>
                <a:latin typeface="Quattrocento Sans"/>
                <a:ea typeface="Quattrocento Sans"/>
                <a:cs typeface="Quattrocento Sans"/>
                <a:sym typeface="Quattrocento Sans"/>
              </a:rPr>
              <a:t>una reducción de la jornada laboral puede tener efectos económicos más potentes que un alza de los salarios</a:t>
            </a:r>
            <a:r>
              <a:rPr lang="es-CL" dirty="0">
                <a:solidFill>
                  <a:srgbClr val="073763"/>
                </a:solidFill>
                <a:highlight>
                  <a:srgbClr val="FFFFFF"/>
                </a:highlight>
                <a:latin typeface="Quattrocento Sans"/>
                <a:ea typeface="Quattrocento Sans"/>
                <a:cs typeface="Quattrocento Sans"/>
                <a:sym typeface="Quattrocento Sans"/>
              </a:rPr>
              <a:t>.</a:t>
            </a:r>
            <a:endParaRPr lang="es-CL" dirty="0">
              <a:solidFill>
                <a:srgbClr val="073763"/>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073763"/>
              </a:solidFill>
              <a:latin typeface="Quattrocento Sans"/>
              <a:ea typeface="Quattrocento Sans"/>
              <a:cs typeface="Quattrocento Sans"/>
              <a:sym typeface="Quattrocento Sans"/>
            </a:endParaRPr>
          </a:p>
        </p:txBody>
      </p:sp>
      <p:grpSp>
        <p:nvGrpSpPr>
          <p:cNvPr id="7" name="Grupo 6">
            <a:extLst>
              <a:ext uri="{FF2B5EF4-FFF2-40B4-BE49-F238E27FC236}">
                <a16:creationId xmlns:a16="http://schemas.microsoft.com/office/drawing/2014/main" id="{EE2FE63F-765B-488F-B6C5-F6798C30766F}"/>
              </a:ext>
            </a:extLst>
          </p:cNvPr>
          <p:cNvGrpSpPr/>
          <p:nvPr/>
        </p:nvGrpSpPr>
        <p:grpSpPr>
          <a:xfrm rot="10800000" flipH="1">
            <a:off x="10683480" y="1561027"/>
            <a:ext cx="3240962" cy="3248574"/>
            <a:chOff x="-4392388" y="18432635"/>
            <a:chExt cx="11593288" cy="11612922"/>
          </a:xfrm>
        </p:grpSpPr>
        <p:sp>
          <p:nvSpPr>
            <p:cNvPr id="8" name="Elipse 7">
              <a:extLst>
                <a:ext uri="{FF2B5EF4-FFF2-40B4-BE49-F238E27FC236}">
                  <a16:creationId xmlns:a16="http://schemas.microsoft.com/office/drawing/2014/main" id="{05BE415C-B59A-4669-8615-033D488D606C}"/>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írculo: vacío 8">
              <a:extLst>
                <a:ext uri="{FF2B5EF4-FFF2-40B4-BE49-F238E27FC236}">
                  <a16:creationId xmlns:a16="http://schemas.microsoft.com/office/drawing/2014/main" id="{047C62C3-E8D3-40B9-86EF-A0D75AA07C95}"/>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Rectángulo: esquinas redondeadas 9">
              <a:extLst>
                <a:ext uri="{FF2B5EF4-FFF2-40B4-BE49-F238E27FC236}">
                  <a16:creationId xmlns:a16="http://schemas.microsoft.com/office/drawing/2014/main" id="{1DBFB87A-8704-4DE7-8B6C-0C0ABC7CB15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esquinas redondeadas 10">
              <a:extLst>
                <a:ext uri="{FF2B5EF4-FFF2-40B4-BE49-F238E27FC236}">
                  <a16:creationId xmlns:a16="http://schemas.microsoft.com/office/drawing/2014/main" id="{984EBE6F-24FB-4DFC-ACFF-CEBFDB312957}"/>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7A396EE4-20A3-4E9C-A147-8DF70279E08A}"/>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3" name="Grupo 12">
              <a:extLst>
                <a:ext uri="{FF2B5EF4-FFF2-40B4-BE49-F238E27FC236}">
                  <a16:creationId xmlns:a16="http://schemas.microsoft.com/office/drawing/2014/main" id="{2C63A078-187C-4F16-A2E3-9830B4E00E2C}"/>
                </a:ext>
              </a:extLst>
            </p:cNvPr>
            <p:cNvGrpSpPr/>
            <p:nvPr/>
          </p:nvGrpSpPr>
          <p:grpSpPr>
            <a:xfrm>
              <a:off x="-3528292" y="19106527"/>
              <a:ext cx="9937104" cy="5431744"/>
              <a:chOff x="-3528292" y="19106527"/>
              <a:chExt cx="9937104" cy="5431744"/>
            </a:xfrm>
          </p:grpSpPr>
          <p:sp>
            <p:nvSpPr>
              <p:cNvPr id="18" name="Elipse 17">
                <a:extLst>
                  <a:ext uri="{FF2B5EF4-FFF2-40B4-BE49-F238E27FC236}">
                    <a16:creationId xmlns:a16="http://schemas.microsoft.com/office/drawing/2014/main" id="{2921D6E2-BBA3-455F-A76A-6517837EC3E1}"/>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2390BAFF-46FD-4BAB-B3E2-2B84345454A3}"/>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F7C457EF-92B5-45AB-A15D-17D76B35A55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56235BFA-432B-4651-9862-BCB91D8BCCD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Elipse 21">
                <a:extLst>
                  <a:ext uri="{FF2B5EF4-FFF2-40B4-BE49-F238E27FC236}">
                    <a16:creationId xmlns:a16="http://schemas.microsoft.com/office/drawing/2014/main" id="{3D919505-ABF8-4F7E-BFCB-49F03A279EF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4" name="Grupo 13">
              <a:extLst>
                <a:ext uri="{FF2B5EF4-FFF2-40B4-BE49-F238E27FC236}">
                  <a16:creationId xmlns:a16="http://schemas.microsoft.com/office/drawing/2014/main" id="{026611E2-D475-48B7-8AF2-C246083BEA96}"/>
                </a:ext>
              </a:extLst>
            </p:cNvPr>
            <p:cNvGrpSpPr/>
            <p:nvPr/>
          </p:nvGrpSpPr>
          <p:grpSpPr>
            <a:xfrm rot="10800000">
              <a:off x="-2203510" y="27327935"/>
              <a:ext cx="7378547" cy="2081060"/>
              <a:chOff x="-2294517" y="19106527"/>
              <a:chExt cx="7378547" cy="2081060"/>
            </a:xfrm>
          </p:grpSpPr>
          <p:sp>
            <p:nvSpPr>
              <p:cNvPr id="15" name="Elipse 14">
                <a:extLst>
                  <a:ext uri="{FF2B5EF4-FFF2-40B4-BE49-F238E27FC236}">
                    <a16:creationId xmlns:a16="http://schemas.microsoft.com/office/drawing/2014/main" id="{277B5579-91B8-482A-B345-F9D79359C597}"/>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2ACD92BC-62F7-4AFB-8E30-F2394808AD3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786A91E4-E8F4-4CF0-A06E-E7AF81AAA90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3" name="Imagen 22">
            <a:extLst>
              <a:ext uri="{FF2B5EF4-FFF2-40B4-BE49-F238E27FC236}">
                <a16:creationId xmlns:a16="http://schemas.microsoft.com/office/drawing/2014/main" id="{6BB6D7F2-3BFD-4BE5-9C5E-9D3BD2A7F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1" y="5224070"/>
            <a:ext cx="1845863" cy="1582336"/>
          </a:xfrm>
          <a:prstGeom prst="rect">
            <a:avLst/>
          </a:prstGeom>
        </p:spPr>
      </p:pic>
      <p:sp>
        <p:nvSpPr>
          <p:cNvPr id="24" name="Google Shape;112;p21">
            <a:extLst>
              <a:ext uri="{FF2B5EF4-FFF2-40B4-BE49-F238E27FC236}">
                <a16:creationId xmlns:a16="http://schemas.microsoft.com/office/drawing/2014/main" id="{4ABBEC90-11F1-416C-9D89-C6D6E0A0CB5E}"/>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1713</Words>
  <Application>Microsoft Office PowerPoint</Application>
  <PresentationFormat>Personalizado</PresentationFormat>
  <Paragraphs>185</Paragraphs>
  <Slides>76</Slides>
  <Notes>21</Notes>
  <HiddenSlides>5</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76</vt:i4>
      </vt:variant>
    </vt:vector>
  </HeadingPairs>
  <TitlesOfParts>
    <vt:vector size="84" baseType="lpstr">
      <vt:lpstr>Arial</vt:lpstr>
      <vt:lpstr>Calibri</vt:lpstr>
      <vt:lpstr>Candara</vt:lpstr>
      <vt:lpstr>Corbel</vt:lpstr>
      <vt:lpstr>Quattrocento Sans</vt:lpstr>
      <vt:lpstr>Quattrocento Sanz</vt:lpstr>
      <vt:lpstr>Tahoma</vt:lpstr>
      <vt:lpstr>Office Theme</vt:lpstr>
      <vt:lpstr>Presentación de PowerPoint</vt:lpstr>
      <vt:lpstr>Presentación de PowerPoint</vt:lpstr>
      <vt:lpstr>Presentación de PowerPoint</vt:lpstr>
      <vt:lpstr>OBJETIVOS</vt:lpstr>
      <vt:lpstr>OBJETIVOS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Incremento valor hora</vt:lpstr>
      <vt:lpstr>Más empleo</vt:lpstr>
      <vt:lpstr>Presentación de PowerPoint</vt:lpstr>
      <vt:lpstr>Presentación de PowerPoint</vt:lpstr>
      <vt:lpstr>Aumento en la productividad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jose vicencio</dc:creator>
  <cp:lastModifiedBy>maria jose vicencio</cp:lastModifiedBy>
  <cp:revision>1</cp:revision>
  <dcterms:modified xsi:type="dcterms:W3CDTF">2022-07-06T13:07:48Z</dcterms:modified>
</cp:coreProperties>
</file>